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4" roundtripDataSignature="AMtx7mjxLuWid0QGFkmZKAGuixJYTVq1N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34" Type="http://customschemas.google.com/relationships/presentationmetadata" Target="meta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6" name="Google Shape;136;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2" name="Google Shape;142;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8" name="Google Shape;148;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4" name="Google Shape;154;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1" name="Google Shape;161;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7" name="Google Shape;167;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3" name="Google Shape;173;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9" name="Google Shape;179;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5" name="Google Shape;185;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1" name="Google Shape;191;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8" name="Google Shape;88;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7" name="Google Shape;197;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3" name="Google Shape;203;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9" name="Google Shape;209;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5" name="Google Shape;215;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1" name="Google Shape;221;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7" name="Google Shape;227;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3" name="Google Shape;233;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9" name="Google Shape;239;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5" name="Google Shape;245;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0" name="Google Shape;250;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7e8707c77b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7e8707c77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7e8707c77b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7e8707c77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7e8707c77b_0_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7e8707c77b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8" name="Google Shape;118;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4" name="Google Shape;12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0" name="Google Shape;130;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13" name="Google Shape;13;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4" name="Google Shape;14;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70" name="Google Shape;70;p3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406400" lvl="0" marL="457200" marR="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1" name="Google Shape;71;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3" name="Google Shape;73;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3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marR="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76" name="Google Shape;76;p3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406400" lvl="0" marL="457200" marR="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7" name="Google Shape;77;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8" name="Google Shape;78;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9" name="Google Shape;79;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7" name="Shape 17"/>
        <p:cNvGrpSpPr/>
        <p:nvPr/>
      </p:nvGrpSpPr>
      <p:grpSpPr>
        <a:xfrm>
          <a:off x="0" y="0"/>
          <a:ext cx="0" cy="0"/>
          <a:chOff x="0" y="0"/>
          <a:chExt cx="0" cy="0"/>
        </a:xfrm>
      </p:grpSpPr>
      <p:sp>
        <p:nvSpPr>
          <p:cNvPr id="18" name="Google Shape;18;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19" name="Google Shape;19;p2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406400" lvl="0" marL="457200" marR="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0" name="Google Shape;20;p2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406400" lvl="0" marL="457200" marR="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1" name="Google Shape;21;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2" name="Google Shape;2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3" name="Google Shape;23;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4" name="Shape 24"/>
        <p:cNvGrpSpPr/>
        <p:nvPr/>
      </p:nvGrpSpPr>
      <p:grpSpPr>
        <a:xfrm>
          <a:off x="0" y="0"/>
          <a:ext cx="0" cy="0"/>
          <a:chOff x="0" y="0"/>
          <a:chExt cx="0" cy="0"/>
        </a:xfrm>
      </p:grpSpPr>
      <p:sp>
        <p:nvSpPr>
          <p:cNvPr id="25" name="Google Shape;25;p3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marR="0" algn="ctr">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26" name="Google Shape;26;p3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marR="0" algn="ctr">
              <a:lnSpc>
                <a:spcPct val="90000"/>
              </a:lnSpc>
              <a:spcBef>
                <a:spcPts val="10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2pPr>
            <a:lvl3pPr lvl="2" marR="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4pPr>
            <a:lvl5pPr lvl="4" marR="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5pPr>
            <a:lvl6pPr lvl="5" marR="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6pPr>
            <a:lvl7pPr lvl="6" marR="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7pPr>
            <a:lvl8pPr lvl="7" marR="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8pPr>
            <a:lvl9pPr lvl="8" marR="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9pPr>
          </a:lstStyle>
          <a:p/>
        </p:txBody>
      </p:sp>
      <p:sp>
        <p:nvSpPr>
          <p:cNvPr id="27" name="Google Shape;27;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 name="Google Shape;28;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9" name="Google Shape;29;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3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marR="0" algn="l">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32" name="Google Shape;32;p3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marR="0" algn="l">
              <a:lnSpc>
                <a:spcPct val="90000"/>
              </a:lnSpc>
              <a:spcBef>
                <a:spcPts val="100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1pPr>
            <a:lvl2pPr indent="-228600" lvl="1" marL="914400" marR="0" algn="l">
              <a:lnSpc>
                <a:spcPct val="90000"/>
              </a:lnSpc>
              <a:spcBef>
                <a:spcPts val="5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2pPr>
            <a:lvl3pPr indent="-228600" lvl="2" marL="1371600" marR="0" algn="l">
              <a:lnSpc>
                <a:spcPct val="90000"/>
              </a:lnSpc>
              <a:spcBef>
                <a:spcPts val="50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3pPr>
            <a:lvl4pPr indent="-228600" lvl="3" marL="1828800" marR="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4pPr>
            <a:lvl5pPr indent="-228600" lvl="4" marL="2286000" marR="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5pPr>
            <a:lvl6pPr indent="-228600" lvl="5" marL="2743200" marR="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6pPr>
            <a:lvl7pPr indent="-228600" lvl="6" marL="3200400" marR="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7pPr>
            <a:lvl8pPr indent="-228600" lvl="7" marL="3657600" marR="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8pPr>
            <a:lvl9pPr indent="-228600" lvl="8" marL="4114800" marR="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9pPr>
          </a:lstStyle>
          <a:p/>
        </p:txBody>
      </p:sp>
      <p:sp>
        <p:nvSpPr>
          <p:cNvPr id="33" name="Google Shape;33;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4" name="Google Shape;34;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5" name="Google Shape;35;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3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marR="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38" name="Google Shape;38;p3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marR="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39" name="Google Shape;39;p3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406400" lvl="0" marL="457200" marR="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0" name="Google Shape;40;p3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marR="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41" name="Google Shape;41;p3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406400" lvl="0" marL="457200" marR="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2" name="Google Shape;42;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3" name="Google Shape;43;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4" name="Google Shape;44;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47" name="Google Shape;47;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8" name="Google Shape;48;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9" name="Google Shape;49;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3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marR="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56" name="Google Shape;56;p3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marR="0" algn="l">
              <a:lnSpc>
                <a:spcPct val="90000"/>
              </a:lnSpc>
              <a:spcBef>
                <a:spcPts val="100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algn="l">
              <a:lnSpc>
                <a:spcPct val="90000"/>
              </a:lnSpc>
              <a:spcBef>
                <a:spcPts val="5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7" name="Google Shape;57;p3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marR="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
        <p:nvSpPr>
          <p:cNvPr id="58" name="Google Shape;58;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9" name="Google Shape;59;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0" name="Google Shape;60;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3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marR="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63" name="Google Shape;63;p36"/>
          <p:cNvSpPr/>
          <p:nvPr>
            <p:ph idx="2" type="pic"/>
          </p:nvPr>
        </p:nvSpPr>
        <p:spPr>
          <a:xfrm>
            <a:off x="5183188" y="987425"/>
            <a:ext cx="6172200" cy="4873625"/>
          </a:xfrm>
          <a:prstGeom prst="rect">
            <a:avLst/>
          </a:prstGeom>
          <a:noFill/>
          <a:ln>
            <a:noFill/>
          </a:ln>
        </p:spPr>
      </p:sp>
      <p:sp>
        <p:nvSpPr>
          <p:cNvPr id="64" name="Google Shape;64;p3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marR="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
        <p:nvSpPr>
          <p:cNvPr id="65" name="Google Shape;65;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6" name="Google Shape;66;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7" name="Google Shape;67;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title"/>
          </p:nvPr>
        </p:nvSpPr>
        <p:spPr>
          <a:xfrm>
            <a:off x="304799" y="365125"/>
            <a:ext cx="11591637" cy="1325563"/>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Orientación para Padres de Estudiantes en 9֯ Grado</a:t>
            </a:r>
            <a:endParaRPr b="0" i="0" sz="4400" u="none" cap="none" strike="noStrike">
              <a:solidFill>
                <a:schemeClr val="dk1"/>
              </a:solidFill>
              <a:latin typeface="Calibri"/>
              <a:ea typeface="Calibri"/>
              <a:cs typeface="Calibri"/>
              <a:sym typeface="Calibri"/>
            </a:endParaRPr>
          </a:p>
        </p:txBody>
      </p:sp>
      <p:pic>
        <p:nvPicPr>
          <p:cNvPr id="85" name="Google Shape;85;p1"/>
          <p:cNvPicPr preferRelativeResize="0"/>
          <p:nvPr>
            <p:ph idx="1" type="body"/>
          </p:nvPr>
        </p:nvPicPr>
        <p:blipFill rotWithShape="1">
          <a:blip r:embed="rId3">
            <a:alphaModFix/>
          </a:blip>
          <a:srcRect b="0" l="0" r="0" t="0"/>
          <a:stretch/>
        </p:blipFill>
        <p:spPr>
          <a:xfrm>
            <a:off x="3915175" y="1810500"/>
            <a:ext cx="4308300" cy="4732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r">
              <a:lnSpc>
                <a:spcPct val="90000"/>
              </a:lnSpc>
              <a:spcBef>
                <a:spcPts val="0"/>
              </a:spcBef>
              <a:spcAft>
                <a:spcPts val="0"/>
              </a:spcAft>
              <a:buClr>
                <a:schemeClr val="dk1"/>
              </a:buClr>
              <a:buSzPts val="4400"/>
              <a:buFont typeface="Calibri"/>
              <a:buNone/>
            </a:pPr>
            <a:r>
              <a:rPr b="1" i="0" lang="en-US" sz="5600" u="none" cap="none" strike="noStrike">
                <a:solidFill>
                  <a:schemeClr val="dk1"/>
                </a:solidFill>
                <a:latin typeface="Calibri"/>
                <a:ea typeface="Calibri"/>
                <a:cs typeface="Calibri"/>
                <a:sym typeface="Calibri"/>
              </a:rPr>
              <a:t>Asistencia</a:t>
            </a:r>
            <a:endParaRPr b="1" i="0" sz="5600" u="none" cap="none" strike="noStrike">
              <a:solidFill>
                <a:schemeClr val="dk1"/>
              </a:solidFill>
              <a:latin typeface="Calibri"/>
              <a:ea typeface="Calibri"/>
              <a:cs typeface="Calibri"/>
              <a:sym typeface="Calibri"/>
            </a:endParaRPr>
          </a:p>
        </p:txBody>
      </p:sp>
      <p:sp>
        <p:nvSpPr>
          <p:cNvPr id="139" name="Google Shape;139;p7"/>
          <p:cNvSpPr txBox="1"/>
          <p:nvPr>
            <p:ph idx="1" type="body"/>
          </p:nvPr>
        </p:nvSpPr>
        <p:spPr>
          <a:xfrm>
            <a:off x="838200" y="1825625"/>
            <a:ext cx="10698018" cy="4351338"/>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4000"/>
              <a:buFont typeface="Arial"/>
              <a:buNone/>
            </a:pPr>
            <a:r>
              <a:rPr b="1" i="1" lang="en-US" sz="4000" u="none" cap="none" strike="noStrike">
                <a:solidFill>
                  <a:schemeClr val="dk1"/>
                </a:solidFill>
                <a:latin typeface="Calibri"/>
                <a:ea typeface="Calibri"/>
                <a:cs typeface="Calibri"/>
                <a:sym typeface="Calibri"/>
              </a:rPr>
              <a:t>Sí importa ¡Su estudiante debe venir a la escuela!</a:t>
            </a:r>
            <a:endParaRPr b="1" i="1" sz="4000" u="none" cap="none" strike="noStrike">
              <a:solidFill>
                <a:schemeClr val="dk1"/>
              </a:solidFill>
              <a:latin typeface="Calibri"/>
              <a:ea typeface="Calibri"/>
              <a:cs typeface="Calibri"/>
              <a:sym typeface="Calibri"/>
            </a:endParaRPr>
          </a:p>
          <a:p>
            <a:pPr indent="0" lvl="0" marL="0" marR="0" rtl="0" algn="ctr">
              <a:lnSpc>
                <a:spcPct val="90000"/>
              </a:lnSpc>
              <a:spcBef>
                <a:spcPts val="1000"/>
              </a:spcBef>
              <a:spcAft>
                <a:spcPts val="0"/>
              </a:spcAft>
              <a:buClr>
                <a:schemeClr val="dk1"/>
              </a:buClr>
              <a:buSzPts val="6600"/>
              <a:buFont typeface="Arial"/>
              <a:buNone/>
            </a:pPr>
            <a:r>
              <a:rPr b="0" i="0" lang="en-US" sz="6000" u="none" cap="none" strike="noStrike">
                <a:solidFill>
                  <a:schemeClr val="dk1"/>
                </a:solidFill>
                <a:latin typeface="Calibri"/>
                <a:ea typeface="Calibri"/>
                <a:cs typeface="Calibri"/>
                <a:sym typeface="Calibri"/>
              </a:rPr>
              <a:t>9</a:t>
            </a:r>
            <a:r>
              <a:rPr lang="en-US" sz="6000"/>
              <a:t>5</a:t>
            </a:r>
            <a:r>
              <a:rPr lang="en-US" sz="6000"/>
              <a:t>.5</a:t>
            </a:r>
            <a:r>
              <a:rPr b="0" i="0" lang="en-US" sz="6000" u="none" cap="none" strike="noStrike">
                <a:solidFill>
                  <a:schemeClr val="dk1"/>
                </a:solidFill>
                <a:latin typeface="Calibri"/>
                <a:ea typeface="Calibri"/>
                <a:cs typeface="Calibri"/>
                <a:sym typeface="Calibri"/>
              </a:rPr>
              <a:t>% ADA el año pasado </a:t>
            </a:r>
            <a:endParaRPr b="0" i="0" sz="6000" u="none" cap="none" strike="noStrike">
              <a:solidFill>
                <a:schemeClr val="dk1"/>
              </a:solidFill>
              <a:latin typeface="Calibri"/>
              <a:ea typeface="Calibri"/>
              <a:cs typeface="Calibri"/>
              <a:sym typeface="Calibri"/>
            </a:endParaRPr>
          </a:p>
          <a:p>
            <a:pPr indent="0" lvl="0" marL="0" marR="0" rtl="0" algn="ctr">
              <a:lnSpc>
                <a:spcPct val="90000"/>
              </a:lnSpc>
              <a:spcBef>
                <a:spcPts val="1000"/>
              </a:spcBef>
              <a:spcAft>
                <a:spcPts val="0"/>
              </a:spcAft>
              <a:buClr>
                <a:schemeClr val="dk1"/>
              </a:buClr>
              <a:buSzPts val="2800"/>
              <a:buFont typeface="Arial"/>
              <a:buNone/>
            </a:pPr>
            <a:r>
              <a:t/>
            </a:r>
            <a:endParaRPr/>
          </a:p>
          <a:p>
            <a:pPr indent="0" lvl="0" marL="0" marR="0" rtl="0" algn="ctr">
              <a:lnSpc>
                <a:spcPct val="90000"/>
              </a:lnSpc>
              <a:spcBef>
                <a:spcPts val="1000"/>
              </a:spcBef>
              <a:spcAft>
                <a:spcPts val="0"/>
              </a:spcAft>
              <a:buClr>
                <a:schemeClr val="dk1"/>
              </a:buClr>
              <a:buSzPts val="2800"/>
              <a:buFont typeface="Arial"/>
              <a:buNone/>
            </a:pPr>
            <a:r>
              <a:t/>
            </a:r>
            <a:endParaRPr/>
          </a:p>
          <a:p>
            <a:pPr indent="0" lvl="0" marL="0" marR="0" rtl="0" algn="ctr">
              <a:lnSpc>
                <a:spcPct val="90000"/>
              </a:lnSpc>
              <a:spcBef>
                <a:spcPts val="1000"/>
              </a:spcBef>
              <a:spcAft>
                <a:spcPts val="0"/>
              </a:spcAft>
              <a:buClr>
                <a:schemeClr val="dk1"/>
              </a:buClr>
              <a:buSzPts val="2800"/>
              <a:buFont typeface="Arial"/>
              <a:buNone/>
            </a:pPr>
            <a:r>
              <a:rPr lang="en-US"/>
              <a:t>*</a:t>
            </a:r>
            <a:r>
              <a:rPr b="0" i="0" lang="en-US" sz="2800" u="none" cap="none" strike="noStrike">
                <a:solidFill>
                  <a:schemeClr val="dk1"/>
                </a:solidFill>
                <a:latin typeface="Calibri"/>
                <a:ea typeface="Calibri"/>
                <a:cs typeface="Calibri"/>
                <a:sym typeface="Calibri"/>
              </a:rPr>
              <a:t>ADA – promedio de asistencia </a:t>
            </a:r>
            <a:r>
              <a:rPr lang="en-US"/>
              <a:t>diaria</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8"/>
          <p:cNvSpPr txBox="1"/>
          <p:nvPr>
            <p:ph type="title"/>
          </p:nvPr>
        </p:nvSpPr>
        <p:spPr>
          <a:xfrm>
            <a:off x="838200" y="193050"/>
            <a:ext cx="10515600" cy="1325700"/>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SzPts val="4400"/>
              <a:buNone/>
            </a:pPr>
            <a:r>
              <a:rPr lang="en-US"/>
              <a:t>Seguridad Escolar</a:t>
            </a:r>
            <a:endParaRPr/>
          </a:p>
        </p:txBody>
      </p:sp>
      <p:sp>
        <p:nvSpPr>
          <p:cNvPr id="145" name="Google Shape;145;p8"/>
          <p:cNvSpPr txBox="1"/>
          <p:nvPr>
            <p:ph idx="1" type="body"/>
          </p:nvPr>
        </p:nvSpPr>
        <p:spPr>
          <a:xfrm>
            <a:off x="715300" y="1293225"/>
            <a:ext cx="11023200" cy="4650600"/>
          </a:xfrm>
          <a:prstGeom prst="rect">
            <a:avLst/>
          </a:prstGeom>
          <a:noFill/>
          <a:ln>
            <a:noFill/>
          </a:ln>
        </p:spPr>
        <p:txBody>
          <a:bodyPr anchorCtr="0" anchor="t" bIns="45700" lIns="91425" spcFirstLastPara="1" rIns="91425" wrap="square" tIns="45700">
            <a:noAutofit/>
          </a:bodyPr>
          <a:lstStyle/>
          <a:p>
            <a:pPr indent="-406400" lvl="0" marL="457200" rtl="0" algn="l">
              <a:lnSpc>
                <a:spcPct val="90000"/>
              </a:lnSpc>
              <a:spcBef>
                <a:spcPts val="0"/>
              </a:spcBef>
              <a:spcAft>
                <a:spcPts val="0"/>
              </a:spcAft>
              <a:buSzPts val="2800"/>
              <a:buChar char="•"/>
            </a:pPr>
            <a:r>
              <a:rPr lang="en-US"/>
              <a:t>Las puertas de </a:t>
            </a:r>
            <a:r>
              <a:rPr lang="en-US"/>
              <a:t>enfrente</a:t>
            </a:r>
            <a:r>
              <a:rPr lang="en-US"/>
              <a:t> (lado Este) </a:t>
            </a:r>
            <a:r>
              <a:rPr lang="en-US"/>
              <a:t>estarán</a:t>
            </a:r>
            <a:r>
              <a:rPr lang="en-US"/>
              <a:t> cerradas todo el tiempo.</a:t>
            </a:r>
            <a:endParaRPr/>
          </a:p>
          <a:p>
            <a:pPr indent="-406400" lvl="0" marL="457200" rtl="0" algn="l">
              <a:lnSpc>
                <a:spcPct val="90000"/>
              </a:lnSpc>
              <a:spcBef>
                <a:spcPts val="0"/>
              </a:spcBef>
              <a:spcAft>
                <a:spcPts val="0"/>
              </a:spcAft>
              <a:buSzPts val="2800"/>
              <a:buChar char="•"/>
            </a:pPr>
            <a:r>
              <a:rPr lang="en-US"/>
              <a:t>Las puertas del Sur </a:t>
            </a:r>
            <a:r>
              <a:rPr lang="en-US"/>
              <a:t>estarán</a:t>
            </a:r>
            <a:r>
              <a:rPr lang="en-US"/>
              <a:t> cerradas todo el tiempo.</a:t>
            </a:r>
            <a:endParaRPr/>
          </a:p>
          <a:p>
            <a:pPr indent="-406400" lvl="0" marL="457200" rtl="0" algn="l">
              <a:lnSpc>
                <a:spcPct val="90000"/>
              </a:lnSpc>
              <a:spcBef>
                <a:spcPts val="0"/>
              </a:spcBef>
              <a:spcAft>
                <a:spcPts val="0"/>
              </a:spcAft>
              <a:buSzPts val="2800"/>
              <a:buChar char="•"/>
            </a:pPr>
            <a:r>
              <a:rPr lang="en-US"/>
              <a:t>Las puertas de los salones de clase </a:t>
            </a:r>
            <a:r>
              <a:rPr lang="en-US"/>
              <a:t>estarán</a:t>
            </a:r>
            <a:r>
              <a:rPr lang="en-US"/>
              <a:t> cerradas todo el tiempo.</a:t>
            </a:r>
            <a:endParaRPr/>
          </a:p>
          <a:p>
            <a:pPr indent="-406400" lvl="0" marL="457200" rtl="0" algn="l">
              <a:lnSpc>
                <a:spcPct val="90000"/>
              </a:lnSpc>
              <a:spcBef>
                <a:spcPts val="0"/>
              </a:spcBef>
              <a:spcAft>
                <a:spcPts val="0"/>
              </a:spcAft>
              <a:buSzPts val="2800"/>
              <a:buChar char="•"/>
            </a:pPr>
            <a:r>
              <a:rPr lang="en-US"/>
              <a:t>Los e</a:t>
            </a:r>
            <a:r>
              <a:rPr lang="en-US"/>
              <a:t>studiantes</a:t>
            </a:r>
            <a:r>
              <a:rPr lang="en-US"/>
              <a:t> no deben abrir la puerta de enfrente, ni las cercas afuera a nadie….. incluyendo a padres.</a:t>
            </a:r>
            <a:endParaRPr/>
          </a:p>
          <a:p>
            <a:pPr indent="-406400" lvl="0" marL="457200" rtl="0" algn="l">
              <a:lnSpc>
                <a:spcPct val="90000"/>
              </a:lnSpc>
              <a:spcBef>
                <a:spcPts val="0"/>
              </a:spcBef>
              <a:spcAft>
                <a:spcPts val="0"/>
              </a:spcAft>
              <a:buSzPts val="2800"/>
              <a:buChar char="•"/>
            </a:pPr>
            <a:r>
              <a:rPr lang="en-US"/>
              <a:t>Los padres solamente deben de entrar al edificio por la puerta de </a:t>
            </a:r>
            <a:r>
              <a:rPr lang="en-US"/>
              <a:t>enfrente</a:t>
            </a:r>
            <a:r>
              <a:rPr lang="en-US"/>
              <a:t>.  El </a:t>
            </a:r>
            <a:r>
              <a:rPr lang="en-US"/>
              <a:t>botón</a:t>
            </a:r>
            <a:r>
              <a:rPr lang="en-US"/>
              <a:t> para abrir la puerta de enfrente no </a:t>
            </a:r>
            <a:r>
              <a:rPr lang="en-US"/>
              <a:t>está</a:t>
            </a:r>
            <a:r>
              <a:rPr lang="en-US"/>
              <a:t> funcionando.  Hemos puesto el numero para que hablen y nosotros les </a:t>
            </a:r>
            <a:r>
              <a:rPr lang="en-US"/>
              <a:t>abrimos</a:t>
            </a:r>
            <a:r>
              <a:rPr lang="en-US"/>
              <a:t> la puerta.</a:t>
            </a:r>
            <a:endParaRPr/>
          </a:p>
          <a:p>
            <a:pPr indent="-406400" lvl="0" marL="457200" rtl="0" algn="l">
              <a:lnSpc>
                <a:spcPct val="90000"/>
              </a:lnSpc>
              <a:spcBef>
                <a:spcPts val="0"/>
              </a:spcBef>
              <a:spcAft>
                <a:spcPts val="0"/>
              </a:spcAft>
              <a:buSzPts val="2800"/>
              <a:buChar char="•"/>
            </a:pPr>
            <a:r>
              <a:rPr lang="en-US"/>
              <a:t>Los estudiantes no deben entrar y salir al </a:t>
            </a:r>
            <a:r>
              <a:rPr lang="en-US"/>
              <a:t>baño</a:t>
            </a:r>
            <a:r>
              <a:rPr lang="en-US"/>
              <a:t> mientras </a:t>
            </a:r>
            <a:r>
              <a:rPr lang="en-US"/>
              <a:t>están</a:t>
            </a:r>
            <a:r>
              <a:rPr lang="en-US"/>
              <a:t> en clase.</a:t>
            </a:r>
            <a:endParaRPr/>
          </a:p>
          <a:p>
            <a:pPr indent="-406400" lvl="0" marL="457200" rtl="0" algn="l">
              <a:lnSpc>
                <a:spcPct val="90000"/>
              </a:lnSpc>
              <a:spcBef>
                <a:spcPts val="0"/>
              </a:spcBef>
              <a:spcAft>
                <a:spcPts val="0"/>
              </a:spcAft>
              <a:buSzPts val="2800"/>
              <a:buChar char="•"/>
            </a:pPr>
            <a:r>
              <a:rPr lang="en-US"/>
              <a:t>Los estudiantes deben tomar todos las </a:t>
            </a:r>
            <a:r>
              <a:rPr lang="en-US"/>
              <a:t>prácticas de seguridad en serio.</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9"/>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SzPts val="4400"/>
              <a:buNone/>
            </a:pPr>
            <a:r>
              <a:rPr lang="en-US"/>
              <a:t>Formularios para el almuerzo</a:t>
            </a:r>
            <a:endParaRPr/>
          </a:p>
        </p:txBody>
      </p:sp>
      <p:sp>
        <p:nvSpPr>
          <p:cNvPr id="151" name="Google Shape;151;p9"/>
          <p:cNvSpPr txBox="1"/>
          <p:nvPr>
            <p:ph idx="1" type="body"/>
          </p:nvPr>
        </p:nvSpPr>
        <p:spPr>
          <a:xfrm>
            <a:off x="838200" y="1588175"/>
            <a:ext cx="11035500" cy="4588500"/>
          </a:xfrm>
          <a:prstGeom prst="rect">
            <a:avLst/>
          </a:prstGeom>
          <a:noFill/>
          <a:ln>
            <a:noFill/>
          </a:ln>
        </p:spPr>
        <p:txBody>
          <a:bodyPr anchorCtr="0" anchor="t" bIns="45700" lIns="91425" spcFirstLastPara="1" rIns="91425" wrap="square" tIns="45700">
            <a:noAutofit/>
          </a:bodyPr>
          <a:lstStyle/>
          <a:p>
            <a:pPr indent="0" lvl="0" marL="457200" rtl="0" algn="l">
              <a:lnSpc>
                <a:spcPct val="90000"/>
              </a:lnSpc>
              <a:spcBef>
                <a:spcPts val="1000"/>
              </a:spcBef>
              <a:spcAft>
                <a:spcPts val="0"/>
              </a:spcAft>
              <a:buNone/>
            </a:pPr>
            <a:r>
              <a:t/>
            </a:r>
            <a:endParaRPr sz="2700"/>
          </a:p>
          <a:p>
            <a:pPr indent="-400050" lvl="0" marL="457200" rtl="0" algn="l">
              <a:lnSpc>
                <a:spcPct val="90000"/>
              </a:lnSpc>
              <a:spcBef>
                <a:spcPts val="0"/>
              </a:spcBef>
              <a:spcAft>
                <a:spcPts val="0"/>
              </a:spcAft>
              <a:buSzPts val="2700"/>
              <a:buChar char="•"/>
            </a:pPr>
            <a:r>
              <a:rPr lang="en-US" sz="2700"/>
              <a:t>Muchos de los </a:t>
            </a:r>
            <a:r>
              <a:rPr lang="en-US" sz="2700"/>
              <a:t>estudiantes</a:t>
            </a:r>
            <a:r>
              <a:rPr lang="en-US" sz="2700"/>
              <a:t> en los grados </a:t>
            </a:r>
            <a:r>
              <a:rPr lang="en-US" sz="2700"/>
              <a:t>más</a:t>
            </a:r>
            <a:r>
              <a:rPr lang="en-US" sz="2700"/>
              <a:t> altos no comen almuerzo en </a:t>
            </a:r>
            <a:r>
              <a:rPr lang="en-US" sz="2700"/>
              <a:t>CRCA </a:t>
            </a:r>
            <a:r>
              <a:rPr lang="en-US" sz="2700"/>
              <a:t>y no piensan que necesitan entregar una formulario.  Sin embargo, los que califican para el almuerzo a precio gratis/reducido pueden  tomar los </a:t>
            </a:r>
            <a:r>
              <a:rPr lang="en-US" sz="2700"/>
              <a:t>exámenes</a:t>
            </a:r>
            <a:r>
              <a:rPr lang="en-US" sz="2700"/>
              <a:t> de PSAT, SAT, y AP gratis o con precio reducido. Esto </a:t>
            </a:r>
            <a:r>
              <a:rPr lang="en-US" sz="2700"/>
              <a:t>también</a:t>
            </a:r>
            <a:r>
              <a:rPr lang="en-US" sz="2700"/>
              <a:t>  incluye las </a:t>
            </a:r>
            <a:r>
              <a:rPr lang="en-US" sz="2700"/>
              <a:t>solicitudes</a:t>
            </a:r>
            <a:r>
              <a:rPr lang="en-US" sz="2700"/>
              <a:t> de universidad.</a:t>
            </a:r>
            <a:endParaRPr sz="2700"/>
          </a:p>
          <a:p>
            <a:pPr indent="-400050" lvl="0" marL="457200" rtl="0" algn="l">
              <a:lnSpc>
                <a:spcPct val="90000"/>
              </a:lnSpc>
              <a:spcBef>
                <a:spcPts val="0"/>
              </a:spcBef>
              <a:spcAft>
                <a:spcPts val="0"/>
              </a:spcAft>
              <a:buSzPts val="2700"/>
              <a:buChar char="•"/>
            </a:pPr>
            <a:r>
              <a:rPr lang="en-US" sz="2700"/>
              <a:t>Los estudiantes del grado 12 que calificaron para comida gratis o reducida califican para el Pell Grant al graduarse de CRCA.</a:t>
            </a:r>
            <a:endParaRPr sz="2700"/>
          </a:p>
          <a:p>
            <a:pPr indent="-400050" lvl="0" marL="457200" rtl="0" algn="l">
              <a:lnSpc>
                <a:spcPct val="90000"/>
              </a:lnSpc>
              <a:spcBef>
                <a:spcPts val="0"/>
              </a:spcBef>
              <a:spcAft>
                <a:spcPts val="0"/>
              </a:spcAft>
              <a:buSzPts val="2700"/>
              <a:buChar char="•"/>
            </a:pPr>
            <a:r>
              <a:rPr lang="en-US" sz="2700"/>
              <a:t>Entreguen</a:t>
            </a:r>
            <a:r>
              <a:rPr lang="en-US" sz="2700"/>
              <a:t> su formulario de almuerzo.</a:t>
            </a:r>
            <a:endParaRPr sz="2700"/>
          </a:p>
          <a:p>
            <a:pPr indent="-431800" lvl="0" marL="457200" marR="38100" rtl="0" algn="l">
              <a:lnSpc>
                <a:spcPct val="128571"/>
              </a:lnSpc>
              <a:spcBef>
                <a:spcPts val="0"/>
              </a:spcBef>
              <a:spcAft>
                <a:spcPts val="0"/>
              </a:spcAft>
              <a:buSzPts val="3200"/>
              <a:buFont typeface="Calibri"/>
              <a:buChar char="•"/>
            </a:pPr>
            <a:r>
              <a:rPr lang="en-US" sz="2600">
                <a:solidFill>
                  <a:srgbClr val="202124"/>
                </a:solidFill>
                <a:highlight>
                  <a:srgbClr val="F8F9FA"/>
                </a:highlight>
              </a:rPr>
              <a:t>Esta solicitud ahora es parte del registro en línea.</a:t>
            </a:r>
            <a:endParaRPr sz="32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r">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Créditos y Expedientes Académicos</a:t>
            </a:r>
            <a:endParaRPr b="1" i="0" sz="4400" u="none" cap="none" strike="noStrike">
              <a:solidFill>
                <a:schemeClr val="dk1"/>
              </a:solidFill>
              <a:latin typeface="Calibri"/>
              <a:ea typeface="Calibri"/>
              <a:cs typeface="Calibri"/>
              <a:sym typeface="Calibri"/>
            </a:endParaRPr>
          </a:p>
        </p:txBody>
      </p:sp>
      <p:pic>
        <p:nvPicPr>
          <p:cNvPr id="157" name="Google Shape;157;p10"/>
          <p:cNvPicPr preferRelativeResize="0"/>
          <p:nvPr>
            <p:ph idx="1" type="body"/>
          </p:nvPr>
        </p:nvPicPr>
        <p:blipFill rotWithShape="1">
          <a:blip r:embed="rId3">
            <a:alphaModFix/>
          </a:blip>
          <a:srcRect b="0" l="0" r="0" t="0"/>
          <a:stretch/>
        </p:blipFill>
        <p:spPr>
          <a:xfrm>
            <a:off x="1916134" y="1947515"/>
            <a:ext cx="3016473" cy="3113882"/>
          </a:xfrm>
          <a:prstGeom prst="rect">
            <a:avLst/>
          </a:prstGeom>
          <a:noFill/>
          <a:ln>
            <a:noFill/>
          </a:ln>
        </p:spPr>
      </p:pic>
      <p:sp>
        <p:nvSpPr>
          <p:cNvPr id="158" name="Google Shape;158;p10"/>
          <p:cNvSpPr txBox="1"/>
          <p:nvPr>
            <p:ph idx="2" type="body"/>
          </p:nvPr>
        </p:nvSpPr>
        <p:spPr>
          <a:xfrm>
            <a:off x="5772727" y="1825625"/>
            <a:ext cx="5581073"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La escuela de verano es para aceleración en ACC. </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Los estudiantes de CRCA que reprueben un curso de preparatoria deben asistir a la escuela de verano en Bastrop ISD.</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1"/>
          <p:cNvSpPr txBox="1"/>
          <p:nvPr>
            <p:ph type="title"/>
          </p:nvPr>
        </p:nvSpPr>
        <p:spPr>
          <a:xfrm>
            <a:off x="838200" y="365125"/>
            <a:ext cx="10515600" cy="706293"/>
          </a:xfrm>
          <a:prstGeom prst="rect">
            <a:avLst/>
          </a:prstGeom>
          <a:noFill/>
          <a:ln>
            <a:noFill/>
          </a:ln>
        </p:spPr>
        <p:txBody>
          <a:bodyPr anchorCtr="0" anchor="ctr" bIns="45700" lIns="91425" spcFirstLastPara="1" rIns="91425" wrap="square" tIns="45700">
            <a:noAutofit/>
          </a:bodyPr>
          <a:lstStyle/>
          <a:p>
            <a:pPr indent="0" lvl="0" marL="0" marR="0" rtl="0" algn="r">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Créditos y Expediente Académico</a:t>
            </a:r>
            <a:endParaRPr b="1" i="0" sz="4400" u="none" cap="none" strike="noStrike">
              <a:solidFill>
                <a:schemeClr val="dk1"/>
              </a:solidFill>
              <a:latin typeface="Calibri"/>
              <a:ea typeface="Calibri"/>
              <a:cs typeface="Calibri"/>
              <a:sym typeface="Calibri"/>
            </a:endParaRPr>
          </a:p>
        </p:txBody>
      </p:sp>
      <p:sp>
        <p:nvSpPr>
          <p:cNvPr id="164" name="Google Shape;164;p11"/>
          <p:cNvSpPr txBox="1"/>
          <p:nvPr>
            <p:ph idx="1" type="body"/>
          </p:nvPr>
        </p:nvSpPr>
        <p:spPr>
          <a:xfrm>
            <a:off x="392545" y="1428462"/>
            <a:ext cx="11406909"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80000"/>
              </a:lnSpc>
              <a:spcBef>
                <a:spcPts val="0"/>
              </a:spcBef>
              <a:spcAft>
                <a:spcPts val="0"/>
              </a:spcAft>
              <a:buClr>
                <a:schemeClr val="dk1"/>
              </a:buClr>
              <a:buSzPts val="2590"/>
              <a:buFont typeface="Arial"/>
              <a:buChar char="•"/>
            </a:pPr>
            <a:r>
              <a:rPr b="0" i="0" lang="en-US" sz="2590" u="none" cap="none" strike="noStrike">
                <a:solidFill>
                  <a:schemeClr val="dk1"/>
                </a:solidFill>
                <a:latin typeface="Calibri"/>
                <a:ea typeface="Calibri"/>
                <a:cs typeface="Calibri"/>
                <a:sym typeface="Calibri"/>
              </a:rPr>
              <a:t>Los estudiantes de CRCA obtienen medio crédito</a:t>
            </a:r>
            <a:r>
              <a:rPr lang="en-US" sz="2590"/>
              <a:t> (1/2)</a:t>
            </a:r>
            <a:r>
              <a:rPr b="0" i="0" lang="en-US" sz="2590" u="none" cap="none" strike="noStrike">
                <a:solidFill>
                  <a:schemeClr val="dk1"/>
                </a:solidFill>
                <a:latin typeface="Calibri"/>
                <a:ea typeface="Calibri"/>
                <a:cs typeface="Calibri"/>
                <a:sym typeface="Calibri"/>
              </a:rPr>
              <a:t> cada semestre por cada clase que tomen. </a:t>
            </a:r>
            <a:endParaRPr b="0" i="0" sz="2590" u="none" cap="none" strike="noStrike">
              <a:solidFill>
                <a:schemeClr val="dk1"/>
              </a:solidFill>
              <a:latin typeface="Calibri"/>
              <a:ea typeface="Calibri"/>
              <a:cs typeface="Calibri"/>
              <a:sym typeface="Calibri"/>
            </a:endParaRPr>
          </a:p>
          <a:p>
            <a:pPr indent="0" lvl="0" marL="0" marR="0" rtl="0" algn="l">
              <a:lnSpc>
                <a:spcPct val="80000"/>
              </a:lnSpc>
              <a:spcBef>
                <a:spcPts val="1000"/>
              </a:spcBef>
              <a:spcAft>
                <a:spcPts val="0"/>
              </a:spcAft>
              <a:buClr>
                <a:schemeClr val="dk1"/>
              </a:buClr>
              <a:buSzPts val="2590"/>
              <a:buFont typeface="Arial"/>
              <a:buNone/>
            </a:pPr>
            <a:r>
              <a:t/>
            </a:r>
            <a:endParaRPr b="0" i="0" sz="2590" u="none" cap="none" strike="noStrike">
              <a:solidFill>
                <a:schemeClr val="dk1"/>
              </a:solidFill>
              <a:latin typeface="Calibri"/>
              <a:ea typeface="Calibri"/>
              <a:cs typeface="Calibri"/>
              <a:sym typeface="Calibri"/>
            </a:endParaRPr>
          </a:p>
          <a:p>
            <a:pPr indent="-228600" lvl="0" marL="228600" marR="0" rtl="0" algn="l">
              <a:lnSpc>
                <a:spcPct val="80000"/>
              </a:lnSpc>
              <a:spcBef>
                <a:spcPts val="1000"/>
              </a:spcBef>
              <a:spcAft>
                <a:spcPts val="0"/>
              </a:spcAft>
              <a:buClr>
                <a:schemeClr val="dk1"/>
              </a:buClr>
              <a:buSzPts val="2590"/>
              <a:buFont typeface="Arial"/>
              <a:buChar char="•"/>
            </a:pPr>
            <a:r>
              <a:rPr b="0" i="0" lang="en-US" sz="2590" u="none" cap="none" strike="noStrike">
                <a:solidFill>
                  <a:schemeClr val="dk1"/>
                </a:solidFill>
                <a:latin typeface="Calibri"/>
                <a:ea typeface="Calibri"/>
                <a:cs typeface="Calibri"/>
                <a:sym typeface="Calibri"/>
              </a:rPr>
              <a:t>Al final del primer semestre, en diciembre, su estudiante debe tener medio crédito de:</a:t>
            </a:r>
            <a:endParaRPr b="0" i="0" sz="2590" u="none" cap="none" strike="noStrike">
              <a:solidFill>
                <a:schemeClr val="dk1"/>
              </a:solidFill>
              <a:latin typeface="Calibri"/>
              <a:ea typeface="Calibri"/>
              <a:cs typeface="Calibri"/>
              <a:sym typeface="Calibri"/>
            </a:endParaRPr>
          </a:p>
          <a:p>
            <a:pPr indent="-228600" lvl="1" marL="685800" marR="0" rtl="0" algn="l">
              <a:lnSpc>
                <a:spcPct val="80000"/>
              </a:lnSpc>
              <a:spcBef>
                <a:spcPts val="500"/>
              </a:spcBef>
              <a:spcAft>
                <a:spcPts val="0"/>
              </a:spcAft>
              <a:buClr>
                <a:schemeClr val="dk1"/>
              </a:buClr>
              <a:buSzPts val="2220"/>
              <a:buFont typeface="Arial"/>
              <a:buChar char="•"/>
            </a:pPr>
            <a:r>
              <a:rPr b="0" i="0" lang="en-US" sz="2220" u="none" cap="none" strike="noStrike">
                <a:solidFill>
                  <a:schemeClr val="dk1"/>
                </a:solidFill>
                <a:latin typeface="Calibri"/>
                <a:ea typeface="Calibri"/>
                <a:cs typeface="Calibri"/>
                <a:sym typeface="Calibri"/>
              </a:rPr>
              <a:t>Ingles 1 PAP</a:t>
            </a:r>
            <a:endParaRPr b="0" i="0" sz="2220" u="none" cap="none" strike="noStrike">
              <a:solidFill>
                <a:schemeClr val="dk1"/>
              </a:solidFill>
              <a:latin typeface="Calibri"/>
              <a:ea typeface="Calibri"/>
              <a:cs typeface="Calibri"/>
              <a:sym typeface="Calibri"/>
            </a:endParaRPr>
          </a:p>
          <a:p>
            <a:pPr indent="-228600" lvl="1" marL="685800" marR="0" rtl="0" algn="l">
              <a:lnSpc>
                <a:spcPct val="80000"/>
              </a:lnSpc>
              <a:spcBef>
                <a:spcPts val="500"/>
              </a:spcBef>
              <a:spcAft>
                <a:spcPts val="0"/>
              </a:spcAft>
              <a:buClr>
                <a:schemeClr val="dk1"/>
              </a:buClr>
              <a:buSzPts val="2220"/>
              <a:buFont typeface="Arial"/>
              <a:buChar char="•"/>
            </a:pPr>
            <a:r>
              <a:rPr b="0" i="0" lang="en-US" sz="2220" u="none" cap="none" strike="noStrike">
                <a:solidFill>
                  <a:schemeClr val="dk1"/>
                </a:solidFill>
                <a:latin typeface="Calibri"/>
                <a:ea typeface="Calibri"/>
                <a:cs typeface="Calibri"/>
                <a:sym typeface="Calibri"/>
              </a:rPr>
              <a:t>Álgebra 1 o Geometría PAP</a:t>
            </a:r>
            <a:endParaRPr b="0" i="0" sz="2220" u="none" cap="none" strike="noStrike">
              <a:solidFill>
                <a:schemeClr val="dk1"/>
              </a:solidFill>
              <a:latin typeface="Calibri"/>
              <a:ea typeface="Calibri"/>
              <a:cs typeface="Calibri"/>
              <a:sym typeface="Calibri"/>
            </a:endParaRPr>
          </a:p>
          <a:p>
            <a:pPr indent="-228600" lvl="1" marL="685800" marR="0" rtl="0" algn="l">
              <a:lnSpc>
                <a:spcPct val="80000"/>
              </a:lnSpc>
              <a:spcBef>
                <a:spcPts val="500"/>
              </a:spcBef>
              <a:spcAft>
                <a:spcPts val="0"/>
              </a:spcAft>
              <a:buClr>
                <a:schemeClr val="dk1"/>
              </a:buClr>
              <a:buSzPts val="2220"/>
              <a:buFont typeface="Arial"/>
              <a:buChar char="•"/>
            </a:pPr>
            <a:r>
              <a:rPr b="0" i="0" lang="en-US" sz="2220" u="none" cap="none" strike="noStrike">
                <a:solidFill>
                  <a:schemeClr val="dk1"/>
                </a:solidFill>
                <a:latin typeface="Calibri"/>
                <a:ea typeface="Calibri"/>
                <a:cs typeface="Calibri"/>
                <a:sym typeface="Calibri"/>
              </a:rPr>
              <a:t>Biología PAP</a:t>
            </a:r>
            <a:endParaRPr b="0" i="0" sz="2220" u="none" cap="none" strike="noStrike">
              <a:solidFill>
                <a:schemeClr val="dk1"/>
              </a:solidFill>
              <a:latin typeface="Calibri"/>
              <a:ea typeface="Calibri"/>
              <a:cs typeface="Calibri"/>
              <a:sym typeface="Calibri"/>
            </a:endParaRPr>
          </a:p>
          <a:p>
            <a:pPr indent="-228600" lvl="1" marL="685800" marR="0" rtl="0" algn="l">
              <a:lnSpc>
                <a:spcPct val="80000"/>
              </a:lnSpc>
              <a:spcBef>
                <a:spcPts val="500"/>
              </a:spcBef>
              <a:spcAft>
                <a:spcPts val="0"/>
              </a:spcAft>
              <a:buClr>
                <a:schemeClr val="dk1"/>
              </a:buClr>
              <a:buSzPts val="2220"/>
              <a:buFont typeface="Arial"/>
              <a:buChar char="•"/>
            </a:pPr>
            <a:r>
              <a:rPr b="0" i="0" lang="en-US" sz="2220" u="none" cap="none" strike="noStrike">
                <a:solidFill>
                  <a:schemeClr val="dk1"/>
                </a:solidFill>
                <a:latin typeface="Calibri"/>
                <a:ea typeface="Calibri"/>
                <a:cs typeface="Calibri"/>
                <a:sym typeface="Calibri"/>
              </a:rPr>
              <a:t>Metodología de Investigación de Ciencias Sociales (Social Studies Research Methods)</a:t>
            </a:r>
            <a:endParaRPr/>
          </a:p>
          <a:p>
            <a:pPr indent="-228600" lvl="1" marL="685800" marR="0" rtl="0" algn="l">
              <a:lnSpc>
                <a:spcPct val="80000"/>
              </a:lnSpc>
              <a:spcBef>
                <a:spcPts val="500"/>
              </a:spcBef>
              <a:spcAft>
                <a:spcPts val="0"/>
              </a:spcAft>
              <a:buClr>
                <a:schemeClr val="dk1"/>
              </a:buClr>
              <a:buSzPts val="2220"/>
              <a:buFont typeface="Arial"/>
              <a:buChar char="•"/>
            </a:pPr>
            <a:r>
              <a:rPr b="0" i="0" lang="en-US" sz="2220" u="none" cap="none" strike="noStrike">
                <a:solidFill>
                  <a:schemeClr val="dk1"/>
                </a:solidFill>
                <a:latin typeface="Calibri"/>
                <a:ea typeface="Calibri"/>
                <a:cs typeface="Calibri"/>
                <a:sym typeface="Calibri"/>
              </a:rPr>
              <a:t>Escritura Práctica (Curso de preparación para el examen TSI) o Escritura Creativa</a:t>
            </a:r>
            <a:endParaRPr b="0" i="0" sz="2220" u="none" cap="none" strike="noStrike">
              <a:solidFill>
                <a:schemeClr val="dk1"/>
              </a:solidFill>
              <a:latin typeface="Calibri"/>
              <a:ea typeface="Calibri"/>
              <a:cs typeface="Calibri"/>
              <a:sym typeface="Calibri"/>
            </a:endParaRPr>
          </a:p>
          <a:p>
            <a:pPr indent="-228600" lvl="1" marL="685800" marR="0" rtl="0" algn="l">
              <a:lnSpc>
                <a:spcPct val="80000"/>
              </a:lnSpc>
              <a:spcBef>
                <a:spcPts val="500"/>
              </a:spcBef>
              <a:spcAft>
                <a:spcPts val="0"/>
              </a:spcAft>
              <a:buClr>
                <a:schemeClr val="dk1"/>
              </a:buClr>
              <a:buSzPts val="2220"/>
              <a:buFont typeface="Arial"/>
              <a:buChar char="•"/>
            </a:pPr>
            <a:r>
              <a:rPr b="0" i="0" lang="en-US" sz="2220" u="none" cap="none" strike="noStrike">
                <a:solidFill>
                  <a:schemeClr val="dk1"/>
                </a:solidFill>
                <a:latin typeface="Calibri"/>
                <a:ea typeface="Calibri"/>
                <a:cs typeface="Calibri"/>
                <a:sym typeface="Calibri"/>
              </a:rPr>
              <a:t>Educación Física </a:t>
            </a:r>
            <a:endParaRPr b="0" i="0" sz="2220" u="none" cap="none" strike="noStrike">
              <a:solidFill>
                <a:schemeClr val="dk1"/>
              </a:solidFill>
              <a:latin typeface="Calibri"/>
              <a:ea typeface="Calibri"/>
              <a:cs typeface="Calibri"/>
              <a:sym typeface="Calibri"/>
            </a:endParaRPr>
          </a:p>
          <a:p>
            <a:pPr indent="-369569" lvl="1" marL="914400" rtl="0" algn="l">
              <a:spcBef>
                <a:spcPts val="500"/>
              </a:spcBef>
              <a:spcAft>
                <a:spcPts val="0"/>
              </a:spcAft>
              <a:buSzPts val="2220"/>
              <a:buChar char="•"/>
            </a:pPr>
            <a:r>
              <a:rPr lang="en-US"/>
              <a:t>Clase de honores en Geografia Mundial, Debate, y Estudios étnicos</a:t>
            </a:r>
            <a:endParaRPr/>
          </a:p>
          <a:p>
            <a:pPr indent="0" lvl="1" marL="457200" marR="0" rtl="0" algn="l">
              <a:lnSpc>
                <a:spcPct val="80000"/>
              </a:lnSpc>
              <a:spcBef>
                <a:spcPts val="500"/>
              </a:spcBef>
              <a:spcAft>
                <a:spcPts val="0"/>
              </a:spcAft>
              <a:buClr>
                <a:schemeClr val="dk1"/>
              </a:buClr>
              <a:buSzPts val="2220"/>
              <a:buFont typeface="Arial"/>
              <a:buNone/>
            </a:pPr>
            <a:r>
              <a:t/>
            </a:r>
            <a:endParaRPr b="0" i="0" sz="2220" u="none" cap="none" strike="noStrike">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r">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Créditos y Expediente Académico</a:t>
            </a:r>
            <a:endParaRPr b="0" i="0" sz="4400" u="none" cap="none" strike="noStrike">
              <a:solidFill>
                <a:schemeClr val="dk1"/>
              </a:solidFill>
              <a:latin typeface="Calibri"/>
              <a:ea typeface="Calibri"/>
              <a:cs typeface="Calibri"/>
              <a:sym typeface="Calibri"/>
            </a:endParaRPr>
          </a:p>
        </p:txBody>
      </p:sp>
      <p:sp>
        <p:nvSpPr>
          <p:cNvPr id="170" name="Google Shape;170;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dk1"/>
              </a:buClr>
              <a:buSzPts val="8800"/>
              <a:buFont typeface="Arial"/>
              <a:buNone/>
            </a:pPr>
            <a:r>
              <a:rPr b="1" i="0" lang="en-US" sz="8800" u="none" cap="none" strike="noStrike">
                <a:solidFill>
                  <a:schemeClr val="dk1"/>
                </a:solidFill>
                <a:latin typeface="Calibri"/>
                <a:ea typeface="Calibri"/>
                <a:cs typeface="Calibri"/>
                <a:sym typeface="Calibri"/>
              </a:rPr>
              <a:t>3.5 Créditos </a:t>
            </a:r>
            <a:endParaRPr/>
          </a:p>
          <a:p>
            <a:pPr indent="0" lvl="0" marL="0" marR="0" rtl="0" algn="ctr">
              <a:lnSpc>
                <a:spcPct val="90000"/>
              </a:lnSpc>
              <a:spcBef>
                <a:spcPts val="1000"/>
              </a:spcBef>
              <a:spcAft>
                <a:spcPts val="0"/>
              </a:spcAft>
              <a:buClr>
                <a:schemeClr val="dk1"/>
              </a:buClr>
              <a:buSzPts val="6000"/>
              <a:buFont typeface="Arial"/>
              <a:buNone/>
            </a:pPr>
            <a:r>
              <a:t/>
            </a:r>
            <a:endParaRPr b="1" i="0" sz="6000" u="none" cap="none" strike="noStrike">
              <a:solidFill>
                <a:schemeClr val="dk1"/>
              </a:solidFill>
              <a:latin typeface="Calibri"/>
              <a:ea typeface="Calibri"/>
              <a:cs typeface="Calibri"/>
              <a:sym typeface="Calibri"/>
            </a:endParaRPr>
          </a:p>
          <a:p>
            <a:pPr indent="0" lvl="0" marL="0" marR="0" rtl="0" algn="ctr">
              <a:lnSpc>
                <a:spcPct val="90000"/>
              </a:lnSpc>
              <a:spcBef>
                <a:spcPts val="1000"/>
              </a:spcBef>
              <a:spcAft>
                <a:spcPts val="0"/>
              </a:spcAft>
              <a:buClr>
                <a:schemeClr val="dk1"/>
              </a:buClr>
              <a:buSzPts val="6000"/>
              <a:buFont typeface="Arial"/>
              <a:buNone/>
            </a:pPr>
            <a:r>
              <a:rPr b="1" i="0" lang="en-US" sz="6000" u="none" cap="none" strike="noStrike">
                <a:solidFill>
                  <a:schemeClr val="dk1"/>
                </a:solidFill>
                <a:latin typeface="Calibri"/>
                <a:ea typeface="Calibri"/>
                <a:cs typeface="Calibri"/>
                <a:sym typeface="Calibri"/>
              </a:rPr>
              <a:t>Para Navidad</a:t>
            </a:r>
            <a:endParaRPr b="1" i="0" sz="6000" u="none" cap="none" strike="noStrike">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r">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Créditos y Expediente Académico</a:t>
            </a:r>
            <a:endParaRPr b="0" i="0" sz="4400" u="none" cap="none" strike="noStrike">
              <a:solidFill>
                <a:schemeClr val="dk1"/>
              </a:solidFill>
              <a:latin typeface="Calibri"/>
              <a:ea typeface="Calibri"/>
              <a:cs typeface="Calibri"/>
              <a:sym typeface="Calibri"/>
            </a:endParaRPr>
          </a:p>
        </p:txBody>
      </p:sp>
      <p:sp>
        <p:nvSpPr>
          <p:cNvPr id="176" name="Google Shape;176;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El proceso se repite el segundo semestre – medio crédito de:</a:t>
            </a:r>
            <a:endParaRPr b="0" i="0" sz="2800" u="none" cap="none" strike="noStrike">
              <a:solidFill>
                <a:schemeClr val="dk1"/>
              </a:solidFill>
              <a:latin typeface="Calibri"/>
              <a:ea typeface="Calibri"/>
              <a:cs typeface="Calibri"/>
              <a:sym typeface="Calibri"/>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Ingles 1 PAP</a:t>
            </a:r>
            <a:endParaRPr b="0" i="0" sz="2400" u="none" cap="none" strike="noStrike">
              <a:solidFill>
                <a:schemeClr val="dk1"/>
              </a:solidFill>
              <a:latin typeface="Calibri"/>
              <a:ea typeface="Calibri"/>
              <a:cs typeface="Calibri"/>
              <a:sym typeface="Calibri"/>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Álgebra 1 o Geometría PAP</a:t>
            </a:r>
            <a:endParaRPr b="0" i="0" sz="2400" u="none" cap="none" strike="noStrike">
              <a:solidFill>
                <a:schemeClr val="dk1"/>
              </a:solidFill>
              <a:latin typeface="Calibri"/>
              <a:ea typeface="Calibri"/>
              <a:cs typeface="Calibri"/>
              <a:sym typeface="Calibri"/>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Biología PAP</a:t>
            </a:r>
            <a:endParaRPr b="0" i="0" sz="2400" u="none" cap="none" strike="noStrike">
              <a:solidFill>
                <a:schemeClr val="dk1"/>
              </a:solidFill>
              <a:latin typeface="Calibri"/>
              <a:ea typeface="Calibri"/>
              <a:cs typeface="Calibri"/>
              <a:sym typeface="Calibri"/>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Metodología de Investigación de Ciencias Sociales (Social Studies Research Methods)</a:t>
            </a:r>
            <a:endParaRPr/>
          </a:p>
          <a:p>
            <a:pPr indent="-254000" lvl="1" marL="685800" marR="0" rtl="0" algn="l">
              <a:lnSpc>
                <a:spcPct val="90000"/>
              </a:lnSpc>
              <a:spcBef>
                <a:spcPts val="500"/>
              </a:spcBef>
              <a:spcAft>
                <a:spcPts val="0"/>
              </a:spcAft>
              <a:buClr>
                <a:schemeClr val="dk1"/>
              </a:buClr>
              <a:buSzPts val="4000"/>
              <a:buFont typeface="Arial"/>
              <a:buChar char="•"/>
            </a:pPr>
            <a:r>
              <a:rPr b="1" i="1" lang="en-US" sz="4000" u="none" cap="none" strike="noStrike">
                <a:solidFill>
                  <a:schemeClr val="dk1"/>
                </a:solidFill>
                <a:latin typeface="Calibri"/>
                <a:ea typeface="Calibri"/>
                <a:cs typeface="Calibri"/>
                <a:sym typeface="Calibri"/>
              </a:rPr>
              <a:t>EDUC 1300 – Primer curso universitario</a:t>
            </a:r>
            <a:endParaRPr b="1" i="1" sz="4000" u="none" cap="none" strike="noStrike">
              <a:solidFill>
                <a:schemeClr val="dk1"/>
              </a:solidFill>
              <a:latin typeface="Calibri"/>
              <a:ea typeface="Calibri"/>
              <a:cs typeface="Calibri"/>
              <a:sym typeface="Calibri"/>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Educación física </a:t>
            </a:r>
            <a:endParaRPr b="0" i="0" sz="2400" u="none" cap="none" strike="noStrike">
              <a:solidFill>
                <a:schemeClr val="dk1"/>
              </a:solidFill>
              <a:latin typeface="Calibri"/>
              <a:ea typeface="Calibri"/>
              <a:cs typeface="Calibri"/>
              <a:sym typeface="Calibri"/>
            </a:endParaRPr>
          </a:p>
          <a:p>
            <a:pPr indent="-228600" lvl="1" marL="685800" marR="0" rtl="0" algn="l">
              <a:lnSpc>
                <a:spcPct val="90000"/>
              </a:lnSpc>
              <a:spcBef>
                <a:spcPts val="500"/>
              </a:spcBef>
              <a:spcAft>
                <a:spcPts val="0"/>
              </a:spcAft>
              <a:buClr>
                <a:schemeClr val="dk1"/>
              </a:buClr>
              <a:buSzPts val="2400"/>
              <a:buFont typeface="Arial"/>
              <a:buChar char="•"/>
            </a:pPr>
            <a:r>
              <a:rPr lang="en-US"/>
              <a:t>Clase de honores en Geografia Mundial, Debate, y Estudios </a:t>
            </a:r>
            <a:r>
              <a:rPr lang="en-US"/>
              <a:t>étnicos</a:t>
            </a:r>
            <a:endParaRPr/>
          </a:p>
          <a:p>
            <a:pPr indent="-76200" lvl="1" marL="685800" marR="0" rtl="0" algn="l">
              <a:lnSpc>
                <a:spcPct val="90000"/>
              </a:lnSpc>
              <a:spcBef>
                <a:spcPts val="50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4"/>
          <p:cNvSpPr txBox="1"/>
          <p:nvPr>
            <p:ph type="title"/>
          </p:nvPr>
        </p:nvSpPr>
        <p:spPr>
          <a:xfrm>
            <a:off x="708891" y="152689"/>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EDUC 1300</a:t>
            </a:r>
            <a:endParaRPr b="1" i="0" sz="4400" u="none" cap="none" strike="noStrike">
              <a:solidFill>
                <a:schemeClr val="dk1"/>
              </a:solidFill>
              <a:latin typeface="Calibri"/>
              <a:ea typeface="Calibri"/>
              <a:cs typeface="Calibri"/>
              <a:sym typeface="Calibri"/>
            </a:endParaRPr>
          </a:p>
        </p:txBody>
      </p:sp>
      <p:sp>
        <p:nvSpPr>
          <p:cNvPr id="182" name="Google Shape;182;p14"/>
          <p:cNvSpPr txBox="1"/>
          <p:nvPr>
            <p:ph idx="1" type="body"/>
          </p:nvPr>
        </p:nvSpPr>
        <p:spPr>
          <a:xfrm>
            <a:off x="708891" y="1478252"/>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EDUC 1300 es el primer curso universitario de su estudiante. </a:t>
            </a:r>
            <a:endParaRPr b="0" i="0" sz="28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Su estudiante tiene que pasar EDUC 1300 con calificación de C o mejor para poder quedarse en CRCA el segundo año. ACC no nos permite matricular estudiantes que hayan reprobado o recibido una calificación de D en EDUC 1300.</a:t>
            </a:r>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EDUC 1300 es la clase más importante de su estudiante durante su noveno (9) grado escolar.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r">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Créditos y Expediente Académico</a:t>
            </a:r>
            <a:endParaRPr b="0" i="0" sz="4400" u="none" cap="none" strike="noStrike">
              <a:solidFill>
                <a:schemeClr val="dk1"/>
              </a:solidFill>
              <a:latin typeface="Calibri"/>
              <a:ea typeface="Calibri"/>
              <a:cs typeface="Calibri"/>
              <a:sym typeface="Calibri"/>
            </a:endParaRPr>
          </a:p>
        </p:txBody>
      </p:sp>
      <p:sp>
        <p:nvSpPr>
          <p:cNvPr id="188" name="Google Shape;188;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dk1"/>
              </a:buClr>
              <a:buSzPts val="8800"/>
              <a:buFont typeface="Arial"/>
              <a:buNone/>
            </a:pPr>
            <a:r>
              <a:rPr b="1" i="0" lang="en-US" sz="8800" u="none" cap="none" strike="noStrike">
                <a:solidFill>
                  <a:schemeClr val="dk1"/>
                </a:solidFill>
                <a:latin typeface="Calibri"/>
                <a:ea typeface="Calibri"/>
                <a:cs typeface="Calibri"/>
                <a:sym typeface="Calibri"/>
              </a:rPr>
              <a:t>7 Créditos</a:t>
            </a:r>
            <a:endParaRPr b="1" i="0" sz="8800" u="none" cap="none" strike="noStrike">
              <a:solidFill>
                <a:schemeClr val="dk1"/>
              </a:solidFill>
              <a:latin typeface="Calibri"/>
              <a:ea typeface="Calibri"/>
              <a:cs typeface="Calibri"/>
              <a:sym typeface="Calibri"/>
            </a:endParaRPr>
          </a:p>
          <a:p>
            <a:pPr indent="0" lvl="0" marL="0" marR="0" rtl="0" algn="ctr">
              <a:lnSpc>
                <a:spcPct val="90000"/>
              </a:lnSpc>
              <a:spcBef>
                <a:spcPts val="1000"/>
              </a:spcBef>
              <a:spcAft>
                <a:spcPts val="0"/>
              </a:spcAft>
              <a:buClr>
                <a:schemeClr val="dk1"/>
              </a:buClr>
              <a:buSzPts val="2800"/>
              <a:buFont typeface="Arial"/>
              <a:buNone/>
            </a:pPr>
            <a:r>
              <a:t/>
            </a:r>
            <a:endParaRPr b="1" i="0" sz="2800" u="none" cap="none" strike="noStrike">
              <a:solidFill>
                <a:schemeClr val="dk1"/>
              </a:solidFill>
              <a:latin typeface="Calibri"/>
              <a:ea typeface="Calibri"/>
              <a:cs typeface="Calibri"/>
              <a:sym typeface="Calibri"/>
            </a:endParaRPr>
          </a:p>
          <a:p>
            <a:pPr indent="0" lvl="0" marL="0" marR="0" rtl="0" algn="ctr">
              <a:lnSpc>
                <a:spcPct val="90000"/>
              </a:lnSpc>
              <a:spcBef>
                <a:spcPts val="1000"/>
              </a:spcBef>
              <a:spcAft>
                <a:spcPts val="0"/>
              </a:spcAft>
              <a:buClr>
                <a:schemeClr val="dk1"/>
              </a:buClr>
              <a:buSzPts val="6000"/>
              <a:buFont typeface="Arial"/>
              <a:buNone/>
            </a:pPr>
            <a:r>
              <a:rPr b="1" i="0" lang="en-US" sz="6000" u="none" cap="none" strike="noStrike">
                <a:solidFill>
                  <a:schemeClr val="dk1"/>
                </a:solidFill>
                <a:latin typeface="Calibri"/>
                <a:ea typeface="Calibri"/>
                <a:cs typeface="Calibri"/>
                <a:sym typeface="Calibri"/>
              </a:rPr>
              <a:t>para el final de mayo </a:t>
            </a:r>
            <a:endParaRPr b="1" i="0" sz="6000" u="none" cap="none" strike="noStrike">
              <a:solidFill>
                <a:schemeClr val="dk1"/>
              </a:solidFill>
              <a:latin typeface="Calibri"/>
              <a:ea typeface="Calibri"/>
              <a:cs typeface="Calibri"/>
              <a:sym typeface="Calibri"/>
            </a:endParaRPr>
          </a:p>
          <a:p>
            <a:pPr indent="0" lvl="0" marL="0" marR="0" rtl="0" algn="ctr">
              <a:lnSpc>
                <a:spcPct val="90000"/>
              </a:lnSpc>
              <a:spcBef>
                <a:spcPts val="1000"/>
              </a:spcBef>
              <a:spcAft>
                <a:spcPts val="0"/>
              </a:spcAft>
              <a:buClr>
                <a:schemeClr val="dk1"/>
              </a:buClr>
              <a:buSzPts val="6000"/>
              <a:buFont typeface="Arial"/>
              <a:buNone/>
            </a:pPr>
            <a:r>
              <a:t/>
            </a:r>
            <a:endParaRPr b="1" i="0" sz="6000" u="none" cap="none" strike="noStrike">
              <a:solidFill>
                <a:schemeClr val="dk1"/>
              </a:solidFill>
              <a:latin typeface="Calibri"/>
              <a:ea typeface="Calibri"/>
              <a:cs typeface="Calibri"/>
              <a:sym typeface="Calibri"/>
            </a:endParaRPr>
          </a:p>
          <a:p>
            <a:pPr indent="-50800" lvl="0" marL="22860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r">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Créditos y Expediente Académico</a:t>
            </a:r>
            <a:endParaRPr b="0" i="0" sz="4400" u="none" cap="none" strike="noStrike">
              <a:solidFill>
                <a:schemeClr val="dk1"/>
              </a:solidFill>
              <a:latin typeface="Calibri"/>
              <a:ea typeface="Calibri"/>
              <a:cs typeface="Calibri"/>
              <a:sym typeface="Calibri"/>
            </a:endParaRPr>
          </a:p>
        </p:txBody>
      </p:sp>
      <p:sp>
        <p:nvSpPr>
          <p:cNvPr id="194" name="Google Shape;194;p16"/>
          <p:cNvSpPr txBox="1"/>
          <p:nvPr>
            <p:ph idx="1" type="body"/>
          </p:nvPr>
        </p:nvSpPr>
        <p:spPr>
          <a:xfrm>
            <a:off x="554182" y="1825625"/>
            <a:ext cx="10799618"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Su estudiante empezará un expediente académico universitario en enero. </a:t>
            </a:r>
            <a:endParaRPr b="0" i="0" sz="28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Calificaciones universitarias determinan asistencia financiera en el futuro.</a:t>
            </a:r>
            <a:endParaRPr/>
          </a:p>
          <a:p>
            <a:pPr indent="-50800" lvl="0" marL="22860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No permitan que las calificaciones universitarias sean menos que una C. </a:t>
            </a:r>
            <a:endParaRPr b="0" i="0" sz="2800" u="none" cap="none" strike="noStrike">
              <a:solidFill>
                <a:schemeClr val="dk1"/>
              </a:solidFill>
              <a:latin typeface="Calibri"/>
              <a:ea typeface="Calibri"/>
              <a:cs typeface="Calibri"/>
              <a:sym typeface="Calibri"/>
            </a:endParaRPr>
          </a:p>
          <a:p>
            <a:pPr indent="-50800" lvl="0" marL="22860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50800" lvl="0" marL="22860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i="0" lang="en-US" sz="4400" u="sng" cap="none" strike="noStrike">
                <a:solidFill>
                  <a:schemeClr val="dk1"/>
                </a:solidFill>
                <a:latin typeface="Calibri"/>
                <a:ea typeface="Calibri"/>
                <a:cs typeface="Calibri"/>
                <a:sym typeface="Calibri"/>
              </a:rPr>
              <a:t>Agenda</a:t>
            </a:r>
            <a:endParaRPr b="1" i="0" sz="4400" u="sng" cap="none" strike="noStrike">
              <a:solidFill>
                <a:schemeClr val="dk1"/>
              </a:solidFill>
              <a:latin typeface="Calibri"/>
              <a:ea typeface="Calibri"/>
              <a:cs typeface="Calibri"/>
              <a:sym typeface="Calibri"/>
            </a:endParaRPr>
          </a:p>
        </p:txBody>
      </p:sp>
      <p:sp>
        <p:nvSpPr>
          <p:cNvPr id="91" name="Google Shape;9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Bienvenida y presentaciones</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Asistencia</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lang="en-US"/>
              <a:t>Seguridad escolar</a:t>
            </a:r>
            <a:endParaRPr/>
          </a:p>
          <a:p>
            <a:pPr indent="-228600" lvl="0" marL="228600" marR="0" rtl="0" algn="l">
              <a:lnSpc>
                <a:spcPct val="90000"/>
              </a:lnSpc>
              <a:spcBef>
                <a:spcPts val="1000"/>
              </a:spcBef>
              <a:spcAft>
                <a:spcPts val="0"/>
              </a:spcAft>
              <a:buClr>
                <a:schemeClr val="dk1"/>
              </a:buClr>
              <a:buSzPts val="2800"/>
              <a:buFont typeface="Arial"/>
              <a:buChar char="•"/>
            </a:pPr>
            <a:r>
              <a:rPr lang="en-US"/>
              <a:t>Formularios para el almuerzo</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Créditos – Expediente Académico</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Exámenes</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Tutoriales</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Preguntas y respuestas</a:t>
            </a:r>
            <a:endParaRPr b="0" i="0" sz="28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7"/>
          <p:cNvSpPr txBox="1"/>
          <p:nvPr>
            <p:ph type="title"/>
          </p:nvPr>
        </p:nvSpPr>
        <p:spPr>
          <a:xfrm>
            <a:off x="838200" y="346652"/>
            <a:ext cx="10515600" cy="1325563"/>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Exámenes</a:t>
            </a:r>
            <a:endParaRPr b="1" i="0" sz="4400" u="none" cap="none" strike="noStrike">
              <a:solidFill>
                <a:schemeClr val="dk1"/>
              </a:solidFill>
              <a:latin typeface="Calibri"/>
              <a:ea typeface="Calibri"/>
              <a:cs typeface="Calibri"/>
              <a:sym typeface="Calibri"/>
            </a:endParaRPr>
          </a:p>
        </p:txBody>
      </p:sp>
      <p:sp>
        <p:nvSpPr>
          <p:cNvPr id="200" name="Google Shape;200;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Este año, su estudiante tomará </a:t>
            </a:r>
            <a:r>
              <a:rPr lang="en-US"/>
              <a:t>dos</a:t>
            </a:r>
            <a:r>
              <a:rPr b="0" i="0" lang="en-US" sz="2800" u="none" cap="none" strike="noStrike">
                <a:solidFill>
                  <a:schemeClr val="dk1"/>
                </a:solidFill>
                <a:latin typeface="Calibri"/>
                <a:ea typeface="Calibri"/>
                <a:cs typeface="Calibri"/>
                <a:sym typeface="Calibri"/>
              </a:rPr>
              <a:t> (</a:t>
            </a:r>
            <a:r>
              <a:rPr lang="en-US"/>
              <a:t>2</a:t>
            </a:r>
            <a:r>
              <a:rPr b="0" i="0" lang="en-US" sz="2800" u="none" cap="none" strike="noStrike">
                <a:solidFill>
                  <a:schemeClr val="dk1"/>
                </a:solidFill>
                <a:latin typeface="Calibri"/>
                <a:ea typeface="Calibri"/>
                <a:cs typeface="Calibri"/>
                <a:sym typeface="Calibri"/>
              </a:rPr>
              <a:t>) exámenes diferentes muy importantes. </a:t>
            </a:r>
            <a:endParaRPr b="0" i="0" sz="2800" u="none" cap="none" strike="noStrike">
              <a:solidFill>
                <a:schemeClr val="dk1"/>
              </a:solidFill>
              <a:latin typeface="Calibri"/>
              <a:ea typeface="Calibri"/>
              <a:cs typeface="Calibri"/>
              <a:sym typeface="Calibri"/>
            </a:endParaRPr>
          </a:p>
          <a:p>
            <a:pPr indent="-514350" lvl="1" marL="971550" marR="0" rtl="0" algn="l">
              <a:lnSpc>
                <a:spcPct val="90000"/>
              </a:lnSpc>
              <a:spcBef>
                <a:spcPts val="500"/>
              </a:spcBef>
              <a:spcAft>
                <a:spcPts val="0"/>
              </a:spcAft>
              <a:buClr>
                <a:schemeClr val="dk1"/>
              </a:buClr>
              <a:buSzPts val="2400"/>
              <a:buFont typeface="Calibri"/>
              <a:buAutoNum type="arabicPeriod"/>
            </a:pPr>
            <a:r>
              <a:rPr b="0" i="0" lang="en-US" sz="2400" u="none" cap="none" strike="noStrike">
                <a:solidFill>
                  <a:schemeClr val="dk1"/>
                </a:solidFill>
                <a:latin typeface="Calibri"/>
                <a:ea typeface="Calibri"/>
                <a:cs typeface="Calibri"/>
                <a:sym typeface="Calibri"/>
              </a:rPr>
              <a:t>TSIA2 – Programa de Iniciativa de Éxito de Texas (</a:t>
            </a:r>
            <a:r>
              <a:rPr lang="en-US"/>
              <a:t>19 - 21</a:t>
            </a:r>
            <a:r>
              <a:rPr b="0" i="0" lang="en-US" sz="2400" u="none" cap="none" strike="noStrike">
                <a:solidFill>
                  <a:schemeClr val="dk1"/>
                </a:solidFill>
                <a:latin typeface="Calibri"/>
                <a:ea typeface="Calibri"/>
                <a:cs typeface="Calibri"/>
                <a:sym typeface="Calibri"/>
              </a:rPr>
              <a:t> de </a:t>
            </a:r>
            <a:r>
              <a:rPr lang="en-US"/>
              <a:t>septiembre</a:t>
            </a:r>
            <a:r>
              <a:rPr b="0" i="0" lang="en-US" sz="2400" u="none" cap="none" strike="noStrike">
                <a:solidFill>
                  <a:schemeClr val="dk1"/>
                </a:solidFill>
                <a:latin typeface="Calibri"/>
                <a:ea typeface="Calibri"/>
                <a:cs typeface="Calibri"/>
                <a:sym typeface="Calibri"/>
              </a:rPr>
              <a:t>)</a:t>
            </a:r>
            <a:endParaRPr/>
          </a:p>
          <a:p>
            <a:pPr indent="-228600" lvl="2" marL="11430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Escritura y lectura</a:t>
            </a:r>
            <a:endParaRPr b="0" i="0" sz="2000" u="none" cap="none" strike="noStrike">
              <a:solidFill>
                <a:schemeClr val="dk1"/>
              </a:solidFill>
              <a:latin typeface="Calibri"/>
              <a:ea typeface="Calibri"/>
              <a:cs typeface="Calibri"/>
              <a:sym typeface="Calibri"/>
            </a:endParaRPr>
          </a:p>
          <a:p>
            <a:pPr indent="-228600" lvl="2" marL="1143000" marR="0" rtl="0" algn="l">
              <a:lnSpc>
                <a:spcPct val="90000"/>
              </a:lnSpc>
              <a:spcBef>
                <a:spcPts val="500"/>
              </a:spcBef>
              <a:spcAft>
                <a:spcPts val="0"/>
              </a:spcAft>
              <a:buClr>
                <a:schemeClr val="dk1"/>
              </a:buClr>
              <a:buSzPts val="2000"/>
              <a:buFont typeface="Arial"/>
              <a:buChar char="•"/>
            </a:pPr>
            <a:r>
              <a:rPr lang="en-US"/>
              <a:t>Los examenes estan en </a:t>
            </a:r>
            <a:r>
              <a:rPr lang="en-US"/>
              <a:t>linea</a:t>
            </a:r>
            <a:endParaRPr/>
          </a:p>
          <a:p>
            <a:pPr indent="0" lvl="0" marL="1143000" marR="0" rtl="0" algn="l">
              <a:lnSpc>
                <a:spcPct val="90000"/>
              </a:lnSpc>
              <a:spcBef>
                <a:spcPts val="500"/>
              </a:spcBef>
              <a:spcAft>
                <a:spcPts val="0"/>
              </a:spcAft>
              <a:buSzPts val="2800"/>
              <a:buNone/>
            </a:pPr>
            <a:r>
              <a:t/>
            </a:r>
            <a:endParaRPr/>
          </a:p>
          <a:p>
            <a:pPr indent="-457200" lvl="1" marL="914400" marR="0" rtl="0" algn="l">
              <a:lnSpc>
                <a:spcPct val="90000"/>
              </a:lnSpc>
              <a:spcBef>
                <a:spcPts val="500"/>
              </a:spcBef>
              <a:spcAft>
                <a:spcPts val="0"/>
              </a:spcAft>
              <a:buClr>
                <a:schemeClr val="dk1"/>
              </a:buClr>
              <a:buSzPts val="2400"/>
              <a:buFont typeface="Calibri"/>
              <a:buAutoNum type="arabicPeriod"/>
            </a:pPr>
            <a:r>
              <a:rPr b="0" i="0" lang="en-US" sz="2400" u="none" cap="none" strike="noStrike">
                <a:solidFill>
                  <a:schemeClr val="dk1"/>
                </a:solidFill>
                <a:latin typeface="Calibri"/>
                <a:ea typeface="Calibri"/>
                <a:cs typeface="Calibri"/>
                <a:sym typeface="Calibri"/>
              </a:rPr>
              <a:t>STAAR EOC – – Exámenes Estatales de Final de Cursos </a:t>
            </a:r>
            <a:endParaRPr/>
          </a:p>
          <a:p>
            <a:pPr indent="-228600" lvl="2" marL="11430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Ingles 1 EOC  (</a:t>
            </a:r>
            <a:r>
              <a:rPr lang="en-US"/>
              <a:t>9</a:t>
            </a:r>
            <a:r>
              <a:rPr b="0" i="0" lang="en-US" sz="2000" u="none" cap="none" strike="noStrike">
                <a:solidFill>
                  <a:schemeClr val="dk1"/>
                </a:solidFill>
                <a:latin typeface="Calibri"/>
                <a:ea typeface="Calibri"/>
                <a:cs typeface="Calibri"/>
                <a:sym typeface="Calibri"/>
              </a:rPr>
              <a:t> de abril)</a:t>
            </a:r>
            <a:endParaRPr/>
          </a:p>
          <a:p>
            <a:pPr indent="-228600" lvl="2" marL="11430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Álgebra 1 EOC (</a:t>
            </a:r>
            <a:r>
              <a:rPr lang="en-US"/>
              <a:t>23</a:t>
            </a:r>
            <a:r>
              <a:rPr b="0" i="0" lang="en-US" sz="2000" u="none" cap="none" strike="noStrike">
                <a:solidFill>
                  <a:schemeClr val="dk1"/>
                </a:solidFill>
                <a:latin typeface="Calibri"/>
                <a:ea typeface="Calibri"/>
                <a:cs typeface="Calibri"/>
                <a:sym typeface="Calibri"/>
              </a:rPr>
              <a:t> de </a:t>
            </a:r>
            <a:r>
              <a:rPr lang="en-US"/>
              <a:t>abril</a:t>
            </a:r>
            <a:r>
              <a:rPr b="0" i="0" lang="en-US" sz="2000" u="none" cap="none" strike="noStrike">
                <a:solidFill>
                  <a:schemeClr val="dk1"/>
                </a:solidFill>
                <a:latin typeface="Calibri"/>
                <a:ea typeface="Calibri"/>
                <a:cs typeface="Calibri"/>
                <a:sym typeface="Calibri"/>
              </a:rPr>
              <a:t>)</a:t>
            </a:r>
            <a:endParaRPr/>
          </a:p>
          <a:p>
            <a:pPr indent="-228600" lvl="2" marL="11430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Biología EOC (</a:t>
            </a:r>
            <a:r>
              <a:rPr lang="en-US"/>
              <a:t>16</a:t>
            </a:r>
            <a:r>
              <a:rPr b="0" i="0" lang="en-US" sz="2000" u="none" cap="none" strike="noStrike">
                <a:solidFill>
                  <a:schemeClr val="dk1"/>
                </a:solidFill>
                <a:latin typeface="Calibri"/>
                <a:ea typeface="Calibri"/>
                <a:cs typeface="Calibri"/>
                <a:sym typeface="Calibri"/>
              </a:rPr>
              <a:t> de </a:t>
            </a:r>
            <a:r>
              <a:rPr lang="en-US"/>
              <a:t>abril</a:t>
            </a:r>
            <a:r>
              <a:rPr b="0" i="0" lang="en-US" sz="2000" u="none" cap="none" strike="noStrike">
                <a:solidFill>
                  <a:schemeClr val="dk1"/>
                </a:solidFill>
                <a:latin typeface="Calibri"/>
                <a:ea typeface="Calibri"/>
                <a:cs typeface="Calibri"/>
                <a:sym typeface="Calibri"/>
              </a:rPr>
              <a:t>)</a:t>
            </a:r>
            <a:endParaRPr b="0" i="0" sz="2000" u="none" cap="none" strike="noStrike">
              <a:solidFill>
                <a:schemeClr val="dk1"/>
              </a:solidFill>
              <a:latin typeface="Calibri"/>
              <a:ea typeface="Calibri"/>
              <a:cs typeface="Calibri"/>
              <a:sym typeface="Calibri"/>
            </a:endParaRPr>
          </a:p>
          <a:p>
            <a:pPr indent="-228600" lvl="2" marL="1143000" marR="0" rtl="0" algn="l">
              <a:lnSpc>
                <a:spcPct val="90000"/>
              </a:lnSpc>
              <a:spcBef>
                <a:spcPts val="500"/>
              </a:spcBef>
              <a:spcAft>
                <a:spcPts val="0"/>
              </a:spcAft>
              <a:buClr>
                <a:schemeClr val="dk1"/>
              </a:buClr>
              <a:buSzPts val="2000"/>
              <a:buFont typeface="Arial"/>
              <a:buChar char="•"/>
            </a:pPr>
            <a:r>
              <a:rPr lang="en-US"/>
              <a:t>Todos los </a:t>
            </a:r>
            <a:r>
              <a:rPr lang="en-US"/>
              <a:t>exámenes</a:t>
            </a:r>
            <a:r>
              <a:rPr lang="en-US"/>
              <a:t> de STAAR estan en </a:t>
            </a:r>
            <a:r>
              <a:rPr lang="en-US"/>
              <a:t>linea</a:t>
            </a:r>
            <a:r>
              <a:rPr lang="en-US"/>
              <a: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Examen - TSIA2</a:t>
            </a:r>
            <a:endParaRPr b="1" i="0" sz="4400" u="none" cap="none" strike="noStrike">
              <a:solidFill>
                <a:schemeClr val="dk1"/>
              </a:solidFill>
              <a:latin typeface="Calibri"/>
              <a:ea typeface="Calibri"/>
              <a:cs typeface="Calibri"/>
              <a:sym typeface="Calibri"/>
            </a:endParaRPr>
          </a:p>
        </p:txBody>
      </p:sp>
      <p:sp>
        <p:nvSpPr>
          <p:cNvPr id="206" name="Google Shape;206;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EL TSIA</a:t>
            </a:r>
            <a:r>
              <a:rPr lang="en-US"/>
              <a:t>2</a:t>
            </a:r>
            <a:r>
              <a:rPr b="0" i="0" lang="en-US" sz="2800" u="none" cap="none" strike="noStrike">
                <a:solidFill>
                  <a:schemeClr val="dk1"/>
                </a:solidFill>
                <a:latin typeface="Calibri"/>
                <a:ea typeface="Calibri"/>
                <a:cs typeface="Calibri"/>
                <a:sym typeface="Calibri"/>
              </a:rPr>
              <a:t> es un examen de mandato estatal que los estudiantes tienen que tomar y  aprobar para poder matricularse en cursos universitarios. </a:t>
            </a:r>
            <a:endParaRPr b="0" i="0" sz="28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Los estudiantes que aprueben el TSI de lectura y escritura para diciembre del noveno (9) grado tomarán EDUC 1300 en el segundo semestre (primavera). Los estudiantes que tomen y pasen el TSI de lectura y escritura durante el semestre de primavera (a más tardar el tercer viernes de mayo), tomarán EDUC 1300 durante la primera sesión de verano. </a:t>
            </a:r>
            <a:endParaRPr b="0" i="0" sz="28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Examen - TSI</a:t>
            </a:r>
            <a:endParaRPr b="0" i="0" sz="4400" u="none" cap="none" strike="noStrike">
              <a:solidFill>
                <a:schemeClr val="dk1"/>
              </a:solidFill>
              <a:latin typeface="Calibri"/>
              <a:ea typeface="Calibri"/>
              <a:cs typeface="Calibri"/>
              <a:sym typeface="Calibri"/>
            </a:endParaRPr>
          </a:p>
        </p:txBody>
      </p:sp>
      <p:sp>
        <p:nvSpPr>
          <p:cNvPr id="212" name="Google Shape;212;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Los estudiantes de CRCA toman el TSI en lectura y escritura empezando la primer semana de octubre de su primer año escolar (9 grado). Todos los estudiantes de CRCA tienen que pasar las partes de lectura y escritura del TSI durante su primer año escolar (9) para poder continuar en esta escuela, Colorado River Collegiate Academy. </a:t>
            </a:r>
            <a:endParaRPr b="0" i="0" sz="2800" u="none" cap="none" strike="noStrike">
              <a:solidFill>
                <a:schemeClr val="dk1"/>
              </a:solidFill>
              <a:latin typeface="Calibri"/>
              <a:ea typeface="Calibri"/>
              <a:cs typeface="Calibri"/>
              <a:sym typeface="Calibri"/>
            </a:endParaRPr>
          </a:p>
          <a:p>
            <a:pPr indent="-228600" lvl="1" marL="685800" marR="0" rtl="0" algn="l">
              <a:lnSpc>
                <a:spcPct val="90000"/>
              </a:lnSpc>
              <a:spcBef>
                <a:spcPts val="0"/>
              </a:spcBef>
              <a:spcAft>
                <a:spcPts val="0"/>
              </a:spcAft>
              <a:buSzPts val="2400"/>
              <a:buChar char="•"/>
            </a:pPr>
            <a:r>
              <a:rPr b="1" lang="en-US"/>
              <a:t>62</a:t>
            </a:r>
            <a:r>
              <a:rPr b="1" lang="en-US"/>
              <a:t>% de los estudiantes del grado 9 han pasado este examen.</a:t>
            </a:r>
            <a:endParaRPr b="1"/>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Los estudiantes que no pasen el TSI de lectura y escritura a más tardar del final del noveno (9) grado se tienen que regresar y matricular en la preparatoria de origen (BHS o CCHS).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Examen - TSIA2</a:t>
            </a:r>
            <a:endParaRPr b="0" i="0" sz="4400" u="none" cap="none" strike="noStrike">
              <a:solidFill>
                <a:schemeClr val="dk1"/>
              </a:solidFill>
              <a:latin typeface="Calibri"/>
              <a:ea typeface="Calibri"/>
              <a:cs typeface="Calibri"/>
              <a:sym typeface="Calibri"/>
            </a:endParaRPr>
          </a:p>
        </p:txBody>
      </p:sp>
      <p:sp>
        <p:nvSpPr>
          <p:cNvPr id="218" name="Google Shape;218;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79400" lvl="0" marL="228600" marR="0" rtl="0" algn="l">
              <a:lnSpc>
                <a:spcPct val="90000"/>
              </a:lnSpc>
              <a:spcBef>
                <a:spcPts val="0"/>
              </a:spcBef>
              <a:spcAft>
                <a:spcPts val="0"/>
              </a:spcAft>
              <a:buClr>
                <a:schemeClr val="dk1"/>
              </a:buClr>
              <a:buSzPts val="3600"/>
              <a:buFont typeface="Arial"/>
              <a:buChar char="•"/>
            </a:pPr>
            <a:r>
              <a:rPr b="0" i="0" lang="en-US" sz="3600" u="none" cap="none" strike="noStrike">
                <a:solidFill>
                  <a:schemeClr val="dk1"/>
                </a:solidFill>
                <a:latin typeface="Calibri"/>
                <a:ea typeface="Calibri"/>
                <a:cs typeface="Calibri"/>
                <a:sym typeface="Calibri"/>
              </a:rPr>
              <a:t>Calificaciones aprobatoria</a:t>
            </a:r>
            <a:r>
              <a:rPr lang="en-US" sz="3600"/>
              <a:t>s</a:t>
            </a:r>
            <a:endParaRPr b="0" i="0" sz="3600" u="none" cap="none" strike="noStrike">
              <a:solidFill>
                <a:schemeClr val="dk1"/>
              </a:solidFill>
              <a:latin typeface="Calibri"/>
              <a:ea typeface="Calibri"/>
              <a:cs typeface="Calibri"/>
              <a:sym typeface="Calibri"/>
            </a:endParaRPr>
          </a:p>
          <a:p>
            <a:pPr indent="-457200" lvl="1" marL="914400" marR="0" rtl="0" algn="l">
              <a:lnSpc>
                <a:spcPct val="90000"/>
              </a:lnSpc>
              <a:spcBef>
                <a:spcPts val="1000"/>
              </a:spcBef>
              <a:spcAft>
                <a:spcPts val="0"/>
              </a:spcAft>
              <a:buClr>
                <a:schemeClr val="dk1"/>
              </a:buClr>
              <a:buSzPts val="3600"/>
              <a:buFont typeface="Arial"/>
              <a:buChar char="•"/>
            </a:pPr>
            <a:r>
              <a:rPr b="1" i="0" lang="en-US" sz="3600" u="none" cap="none" strike="noStrike">
                <a:solidFill>
                  <a:schemeClr val="dk1"/>
                </a:solidFill>
                <a:latin typeface="Calibri"/>
                <a:ea typeface="Calibri"/>
                <a:cs typeface="Calibri"/>
                <a:sym typeface="Calibri"/>
              </a:rPr>
              <a:t>Lectura Y Escritura </a:t>
            </a:r>
            <a:r>
              <a:rPr b="1" lang="en-US" sz="3600"/>
              <a:t>juntos </a:t>
            </a:r>
            <a:r>
              <a:rPr b="1" i="0" lang="en-US" sz="3600" u="none" cap="none" strike="noStrike">
                <a:solidFill>
                  <a:schemeClr val="dk1"/>
                </a:solidFill>
                <a:latin typeface="Calibri"/>
                <a:ea typeface="Calibri"/>
                <a:cs typeface="Calibri"/>
                <a:sym typeface="Calibri"/>
              </a:rPr>
              <a:t>– </a:t>
            </a:r>
            <a:r>
              <a:rPr b="1" lang="en-US" sz="3600"/>
              <a:t>945 y un 5 en el </a:t>
            </a:r>
            <a:r>
              <a:rPr b="1" lang="en-US" sz="3600"/>
              <a:t>ensayo</a:t>
            </a:r>
            <a:r>
              <a:rPr b="1" lang="en-US" sz="3600"/>
              <a:t>.</a:t>
            </a:r>
            <a:endParaRPr b="1" sz="3600"/>
          </a:p>
          <a:p>
            <a:pPr indent="-457200" lvl="1" marL="914400" marR="0" rtl="0" algn="l">
              <a:lnSpc>
                <a:spcPct val="90000"/>
              </a:lnSpc>
              <a:spcBef>
                <a:spcPts val="1000"/>
              </a:spcBef>
              <a:spcAft>
                <a:spcPts val="0"/>
              </a:spcAft>
              <a:buClr>
                <a:schemeClr val="dk1"/>
              </a:buClr>
              <a:buSzPts val="3600"/>
              <a:buFont typeface="Arial"/>
              <a:buChar char="•"/>
            </a:pPr>
            <a:r>
              <a:rPr b="1" lang="en-US" sz="3600"/>
              <a:t>Los estudiantes pueden pasar con una </a:t>
            </a:r>
            <a:r>
              <a:rPr b="1" lang="en-US" sz="3600"/>
              <a:t>calificación</a:t>
            </a:r>
            <a:r>
              <a:rPr b="1" lang="en-US" sz="3600"/>
              <a:t> bajo de 945, si sacan un 5 en el examen </a:t>
            </a:r>
            <a:r>
              <a:rPr b="1" lang="en-US" sz="3600"/>
              <a:t>diagnóstico</a:t>
            </a:r>
            <a:r>
              <a:rPr b="1" lang="en-US" sz="3600"/>
              <a:t>.</a:t>
            </a:r>
            <a:endParaRPr b="1" sz="36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1"/>
          <p:cNvSpPr txBox="1"/>
          <p:nvPr>
            <p:ph type="title"/>
          </p:nvPr>
        </p:nvSpPr>
        <p:spPr>
          <a:xfrm>
            <a:off x="727364" y="240146"/>
            <a:ext cx="10515600" cy="1034906"/>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Examen – TSIA2</a:t>
            </a:r>
            <a:endParaRPr b="0" i="0" sz="4400" u="none" cap="none" strike="noStrike">
              <a:solidFill>
                <a:schemeClr val="dk1"/>
              </a:solidFill>
              <a:latin typeface="Calibri"/>
              <a:ea typeface="Calibri"/>
              <a:cs typeface="Calibri"/>
              <a:sym typeface="Calibri"/>
            </a:endParaRPr>
          </a:p>
        </p:txBody>
      </p:sp>
      <p:sp>
        <p:nvSpPr>
          <p:cNvPr id="224" name="Google Shape;224;p21"/>
          <p:cNvSpPr txBox="1"/>
          <p:nvPr>
            <p:ph idx="1" type="body"/>
          </p:nvPr>
        </p:nvSpPr>
        <p:spPr>
          <a:xfrm>
            <a:off x="727364" y="1275052"/>
            <a:ext cx="10515600" cy="4351338"/>
          </a:xfrm>
          <a:prstGeom prst="rect">
            <a:avLst/>
          </a:prstGeom>
          <a:noFill/>
          <a:ln>
            <a:noFill/>
          </a:ln>
        </p:spPr>
        <p:txBody>
          <a:bodyPr anchorCtr="0" anchor="t" bIns="45700" lIns="91425" spcFirstLastPara="1" rIns="91425" wrap="square" tIns="45700">
            <a:noAutofit/>
          </a:bodyPr>
          <a:lstStyle/>
          <a:p>
            <a:pPr indent="0" lvl="0" marL="228600" marR="0" rtl="0" algn="l">
              <a:lnSpc>
                <a:spcPct val="80000"/>
              </a:lnSpc>
              <a:spcBef>
                <a:spcPts val="0"/>
              </a:spcBef>
              <a:spcAft>
                <a:spcPts val="0"/>
              </a:spcAft>
              <a:buSzPts val="2800"/>
              <a:buNone/>
            </a:pPr>
            <a:r>
              <a:t/>
            </a:r>
            <a:endParaRPr/>
          </a:p>
          <a:p>
            <a:pPr indent="0" lvl="0" marL="228600" marR="0" rtl="0" algn="l">
              <a:lnSpc>
                <a:spcPct val="80000"/>
              </a:lnSpc>
              <a:spcBef>
                <a:spcPts val="0"/>
              </a:spcBef>
              <a:spcAft>
                <a:spcPts val="0"/>
              </a:spcAft>
              <a:buSzPts val="2800"/>
              <a:buNone/>
            </a:pPr>
            <a:r>
              <a:t/>
            </a:r>
            <a:endParaRPr/>
          </a:p>
          <a:p>
            <a:pPr indent="0" lvl="0" marL="228600" marR="0" rtl="0" algn="l">
              <a:lnSpc>
                <a:spcPct val="80000"/>
              </a:lnSpc>
              <a:spcBef>
                <a:spcPts val="0"/>
              </a:spcBef>
              <a:spcAft>
                <a:spcPts val="0"/>
              </a:spcAft>
              <a:buSzPts val="2800"/>
              <a:buNone/>
            </a:pPr>
            <a:r>
              <a:rPr b="0" i="0" lang="en-US" sz="2800" u="none" cap="none" strike="noStrike">
                <a:solidFill>
                  <a:schemeClr val="dk1"/>
                </a:solidFill>
                <a:latin typeface="Calibri"/>
                <a:ea typeface="Calibri"/>
                <a:cs typeface="Calibri"/>
                <a:sym typeface="Calibri"/>
              </a:rPr>
              <a:t>Los estudiantes tendrán varias oportunidades de repetir el examen después de la sesión del </a:t>
            </a:r>
            <a:r>
              <a:rPr lang="en-US"/>
              <a:t>19 al 21</a:t>
            </a:r>
            <a:r>
              <a:rPr b="0" i="0" lang="en-US" sz="2800" u="none" cap="none" strike="noStrike">
                <a:solidFill>
                  <a:schemeClr val="dk1"/>
                </a:solidFill>
                <a:latin typeface="Calibri"/>
                <a:ea typeface="Calibri"/>
                <a:cs typeface="Calibri"/>
                <a:sym typeface="Calibri"/>
              </a:rPr>
              <a:t> de </a:t>
            </a:r>
            <a:r>
              <a:rPr lang="en-US"/>
              <a:t>Septiem</a:t>
            </a:r>
            <a:r>
              <a:rPr b="0" i="0" lang="en-US" sz="2800" u="none" cap="none" strike="noStrike">
                <a:solidFill>
                  <a:schemeClr val="dk1"/>
                </a:solidFill>
                <a:latin typeface="Calibri"/>
                <a:ea typeface="Calibri"/>
                <a:cs typeface="Calibri"/>
                <a:sym typeface="Calibri"/>
              </a:rPr>
              <a:t>bre. </a:t>
            </a:r>
            <a:endParaRPr b="0" i="0" sz="2800" u="none" cap="none" strike="noStrike">
              <a:solidFill>
                <a:schemeClr val="dk1"/>
              </a:solidFill>
              <a:latin typeface="Calibri"/>
              <a:ea typeface="Calibri"/>
              <a:cs typeface="Calibri"/>
              <a:sym typeface="Calibri"/>
            </a:endParaRPr>
          </a:p>
          <a:p>
            <a:pPr indent="0" lvl="0" marL="0" marR="0" rtl="0" algn="l">
              <a:lnSpc>
                <a:spcPct val="8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0" lvl="0" marL="228600" marR="0" rtl="0" algn="l">
              <a:lnSpc>
                <a:spcPct val="80000"/>
              </a:lnSpc>
              <a:spcBef>
                <a:spcPts val="1000"/>
              </a:spcBef>
              <a:spcAft>
                <a:spcPts val="0"/>
              </a:spcAft>
              <a:buSzPts val="2800"/>
              <a:buNone/>
            </a:pPr>
            <a:r>
              <a:rPr b="0" i="0" lang="en-US" sz="2800" u="none" cap="none" strike="noStrike">
                <a:solidFill>
                  <a:schemeClr val="dk1"/>
                </a:solidFill>
                <a:latin typeface="Calibri"/>
                <a:ea typeface="Calibri"/>
                <a:cs typeface="Calibri"/>
                <a:sym typeface="Calibri"/>
              </a:rPr>
              <a:t>La repetición de este examen será los </a:t>
            </a:r>
            <a:r>
              <a:rPr lang="en-US"/>
              <a:t>viernes para los </a:t>
            </a:r>
            <a:r>
              <a:rPr lang="en-US"/>
              <a:t>estudiantes</a:t>
            </a:r>
            <a:r>
              <a:rPr lang="en-US"/>
              <a:t> que </a:t>
            </a:r>
            <a:r>
              <a:rPr lang="en-US"/>
              <a:t>están</a:t>
            </a:r>
            <a:r>
              <a:rPr lang="en-US"/>
              <a:t> cerca de pasar.</a:t>
            </a:r>
            <a:r>
              <a:rPr b="0" i="0" lang="en-US" sz="2800" u="none" cap="none" strike="noStrike">
                <a:solidFill>
                  <a:schemeClr val="dk1"/>
                </a:solidFill>
                <a:latin typeface="Calibri"/>
                <a:ea typeface="Calibri"/>
                <a:cs typeface="Calibri"/>
                <a:sym typeface="Calibri"/>
              </a:rPr>
              <a:t> </a:t>
            </a:r>
            <a:endParaRPr b="0" i="0" sz="2800" u="none" cap="none" strike="noStrike">
              <a:solidFill>
                <a:schemeClr val="dk1"/>
              </a:solidFill>
              <a:latin typeface="Calibri"/>
              <a:ea typeface="Calibri"/>
              <a:cs typeface="Calibri"/>
              <a:sym typeface="Calibri"/>
            </a:endParaRPr>
          </a:p>
          <a:p>
            <a:pPr indent="0" lvl="0" marL="228600" marR="0" rtl="0" algn="l">
              <a:lnSpc>
                <a:spcPct val="80000"/>
              </a:lnSpc>
              <a:spcBef>
                <a:spcPts val="1000"/>
              </a:spcBef>
              <a:spcAft>
                <a:spcPts val="0"/>
              </a:spcAft>
              <a:buSzPts val="2800"/>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Exámenes – STAAR EOC</a:t>
            </a:r>
            <a:endParaRPr b="1" i="0" sz="4400" u="none" cap="none" strike="noStrike">
              <a:solidFill>
                <a:schemeClr val="dk1"/>
              </a:solidFill>
              <a:latin typeface="Calibri"/>
              <a:ea typeface="Calibri"/>
              <a:cs typeface="Calibri"/>
              <a:sym typeface="Calibri"/>
            </a:endParaRPr>
          </a:p>
        </p:txBody>
      </p:sp>
      <p:sp>
        <p:nvSpPr>
          <p:cNvPr id="230" name="Google Shape;230;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70000"/>
              </a:lnSpc>
              <a:spcBef>
                <a:spcPts val="0"/>
              </a:spcBef>
              <a:spcAft>
                <a:spcPts val="0"/>
              </a:spcAft>
              <a:buClr>
                <a:schemeClr val="dk1"/>
              </a:buClr>
              <a:buSzPts val="2380"/>
              <a:buFont typeface="Arial"/>
              <a:buChar char="•"/>
            </a:pPr>
            <a:r>
              <a:rPr b="0" i="0" lang="en-US" sz="2380" u="none" cap="none" strike="noStrike">
                <a:solidFill>
                  <a:schemeClr val="dk1"/>
                </a:solidFill>
                <a:latin typeface="Calibri"/>
                <a:ea typeface="Calibri"/>
                <a:cs typeface="Calibri"/>
                <a:sym typeface="Calibri"/>
              </a:rPr>
              <a:t>Los estudiantes </a:t>
            </a:r>
            <a:r>
              <a:rPr lang="en-US" sz="2380"/>
              <a:t>deben</a:t>
            </a:r>
            <a:r>
              <a:rPr b="0" i="0" lang="en-US" sz="2380" u="none" cap="none" strike="noStrike">
                <a:solidFill>
                  <a:schemeClr val="dk1"/>
                </a:solidFill>
                <a:latin typeface="Calibri"/>
                <a:ea typeface="Calibri"/>
                <a:cs typeface="Calibri"/>
                <a:sym typeface="Calibri"/>
              </a:rPr>
              <a:t> pasar los 5 exámenes EOC (fin de curso) para graduarse de una preparatoria en Texas. </a:t>
            </a:r>
            <a:endParaRPr/>
          </a:p>
          <a:p>
            <a:pPr indent="-77470" lvl="0" marL="228600" marR="0" rtl="0" algn="l">
              <a:lnSpc>
                <a:spcPct val="70000"/>
              </a:lnSpc>
              <a:spcBef>
                <a:spcPts val="1000"/>
              </a:spcBef>
              <a:spcAft>
                <a:spcPts val="0"/>
              </a:spcAft>
              <a:buClr>
                <a:schemeClr val="dk1"/>
              </a:buClr>
              <a:buSzPts val="2380"/>
              <a:buFont typeface="Arial"/>
              <a:buNone/>
            </a:pPr>
            <a:r>
              <a:t/>
            </a:r>
            <a:endParaRPr b="0" i="0" sz="2380" u="none" cap="none" strike="noStrike">
              <a:solidFill>
                <a:schemeClr val="dk1"/>
              </a:solidFill>
              <a:latin typeface="Calibri"/>
              <a:ea typeface="Calibri"/>
              <a:cs typeface="Calibri"/>
              <a:sym typeface="Calibri"/>
            </a:endParaRPr>
          </a:p>
          <a:p>
            <a:pPr indent="-514350" lvl="0" marL="514350" marR="0" rtl="0" algn="l">
              <a:lnSpc>
                <a:spcPct val="70000"/>
              </a:lnSpc>
              <a:spcBef>
                <a:spcPts val="1000"/>
              </a:spcBef>
              <a:spcAft>
                <a:spcPts val="0"/>
              </a:spcAft>
              <a:buClr>
                <a:schemeClr val="dk1"/>
              </a:buClr>
              <a:buSzPts val="2380"/>
              <a:buFont typeface="Calibri"/>
              <a:buAutoNum type="arabicPeriod"/>
            </a:pPr>
            <a:r>
              <a:rPr b="0" i="0" lang="en-US" sz="2380" u="none" cap="none" strike="noStrike">
                <a:solidFill>
                  <a:schemeClr val="dk1"/>
                </a:solidFill>
                <a:latin typeface="Calibri"/>
                <a:ea typeface="Calibri"/>
                <a:cs typeface="Calibri"/>
                <a:sym typeface="Calibri"/>
              </a:rPr>
              <a:t>Ingles 1 </a:t>
            </a:r>
            <a:endParaRPr b="0" i="0" sz="2380" u="none" cap="none" strike="noStrike">
              <a:solidFill>
                <a:schemeClr val="dk1"/>
              </a:solidFill>
              <a:latin typeface="Calibri"/>
              <a:ea typeface="Calibri"/>
              <a:cs typeface="Calibri"/>
              <a:sym typeface="Calibri"/>
            </a:endParaRPr>
          </a:p>
          <a:p>
            <a:pPr indent="-514350" lvl="0" marL="514350" marR="0" rtl="0" algn="l">
              <a:lnSpc>
                <a:spcPct val="70000"/>
              </a:lnSpc>
              <a:spcBef>
                <a:spcPts val="1000"/>
              </a:spcBef>
              <a:spcAft>
                <a:spcPts val="0"/>
              </a:spcAft>
              <a:buClr>
                <a:schemeClr val="dk1"/>
              </a:buClr>
              <a:buSzPts val="2380"/>
              <a:buFont typeface="Calibri"/>
              <a:buAutoNum type="arabicPeriod"/>
            </a:pPr>
            <a:r>
              <a:rPr b="0" i="0" lang="en-US" sz="2380" u="none" cap="none" strike="noStrike">
                <a:solidFill>
                  <a:schemeClr val="dk1"/>
                </a:solidFill>
                <a:latin typeface="Calibri"/>
                <a:ea typeface="Calibri"/>
                <a:cs typeface="Calibri"/>
                <a:sym typeface="Calibri"/>
              </a:rPr>
              <a:t>Ingles 2</a:t>
            </a:r>
            <a:endParaRPr/>
          </a:p>
          <a:p>
            <a:pPr indent="-514350" lvl="0" marL="514350" marR="0" rtl="0" algn="l">
              <a:lnSpc>
                <a:spcPct val="70000"/>
              </a:lnSpc>
              <a:spcBef>
                <a:spcPts val="1000"/>
              </a:spcBef>
              <a:spcAft>
                <a:spcPts val="0"/>
              </a:spcAft>
              <a:buClr>
                <a:schemeClr val="dk1"/>
              </a:buClr>
              <a:buSzPts val="2380"/>
              <a:buFont typeface="Calibri"/>
              <a:buAutoNum type="arabicPeriod"/>
            </a:pPr>
            <a:r>
              <a:rPr b="0" i="0" lang="en-US" sz="2380" u="none" cap="none" strike="noStrike">
                <a:solidFill>
                  <a:schemeClr val="dk1"/>
                </a:solidFill>
                <a:latin typeface="Calibri"/>
                <a:ea typeface="Calibri"/>
                <a:cs typeface="Calibri"/>
                <a:sym typeface="Calibri"/>
              </a:rPr>
              <a:t>Álgebra 1</a:t>
            </a:r>
            <a:endParaRPr b="0" i="0" sz="2380" u="none" cap="none" strike="noStrike">
              <a:solidFill>
                <a:schemeClr val="dk1"/>
              </a:solidFill>
              <a:latin typeface="Calibri"/>
              <a:ea typeface="Calibri"/>
              <a:cs typeface="Calibri"/>
              <a:sym typeface="Calibri"/>
            </a:endParaRPr>
          </a:p>
          <a:p>
            <a:pPr indent="-514350" lvl="0" marL="514350" marR="0" rtl="0" algn="l">
              <a:lnSpc>
                <a:spcPct val="70000"/>
              </a:lnSpc>
              <a:spcBef>
                <a:spcPts val="1000"/>
              </a:spcBef>
              <a:spcAft>
                <a:spcPts val="0"/>
              </a:spcAft>
              <a:buClr>
                <a:schemeClr val="dk1"/>
              </a:buClr>
              <a:buSzPts val="2380"/>
              <a:buFont typeface="Calibri"/>
              <a:buAutoNum type="arabicPeriod"/>
            </a:pPr>
            <a:r>
              <a:rPr b="0" i="0" lang="en-US" sz="2380" u="none" cap="none" strike="noStrike">
                <a:solidFill>
                  <a:schemeClr val="dk1"/>
                </a:solidFill>
                <a:latin typeface="Calibri"/>
                <a:ea typeface="Calibri"/>
                <a:cs typeface="Calibri"/>
                <a:sym typeface="Calibri"/>
              </a:rPr>
              <a:t>Biología</a:t>
            </a:r>
            <a:endParaRPr b="0" i="0" sz="2380" u="none" cap="none" strike="noStrike">
              <a:solidFill>
                <a:schemeClr val="dk1"/>
              </a:solidFill>
              <a:latin typeface="Calibri"/>
              <a:ea typeface="Calibri"/>
              <a:cs typeface="Calibri"/>
              <a:sym typeface="Calibri"/>
            </a:endParaRPr>
          </a:p>
          <a:p>
            <a:pPr indent="-514350" lvl="0" marL="514350" marR="0" rtl="0" algn="l">
              <a:lnSpc>
                <a:spcPct val="70000"/>
              </a:lnSpc>
              <a:spcBef>
                <a:spcPts val="1000"/>
              </a:spcBef>
              <a:spcAft>
                <a:spcPts val="0"/>
              </a:spcAft>
              <a:buClr>
                <a:schemeClr val="dk1"/>
              </a:buClr>
              <a:buSzPts val="2380"/>
              <a:buFont typeface="Calibri"/>
              <a:buAutoNum type="arabicPeriod"/>
            </a:pPr>
            <a:r>
              <a:rPr b="0" i="0" lang="en-US" sz="2380" u="none" cap="none" strike="noStrike">
                <a:solidFill>
                  <a:schemeClr val="dk1"/>
                </a:solidFill>
                <a:latin typeface="Calibri"/>
                <a:ea typeface="Calibri"/>
                <a:cs typeface="Calibri"/>
                <a:sym typeface="Calibri"/>
              </a:rPr>
              <a:t>Historia de los Estados Unidos</a:t>
            </a:r>
            <a:endParaRPr b="0" i="0" sz="2380" u="none" cap="none" strike="noStrike">
              <a:solidFill>
                <a:schemeClr val="dk1"/>
              </a:solidFill>
              <a:latin typeface="Calibri"/>
              <a:ea typeface="Calibri"/>
              <a:cs typeface="Calibri"/>
              <a:sym typeface="Calibri"/>
            </a:endParaRPr>
          </a:p>
          <a:p>
            <a:pPr indent="-363220" lvl="0" marL="514350" marR="0" rtl="0" algn="l">
              <a:lnSpc>
                <a:spcPct val="70000"/>
              </a:lnSpc>
              <a:spcBef>
                <a:spcPts val="1000"/>
              </a:spcBef>
              <a:spcAft>
                <a:spcPts val="0"/>
              </a:spcAft>
              <a:buClr>
                <a:schemeClr val="dk1"/>
              </a:buClr>
              <a:buSzPts val="2380"/>
              <a:buFont typeface="Calibri"/>
              <a:buNone/>
            </a:pPr>
            <a:r>
              <a:t/>
            </a:r>
            <a:endParaRPr b="0" i="0" sz="2380" u="none" cap="none" strike="noStrike">
              <a:solidFill>
                <a:schemeClr val="dk1"/>
              </a:solidFill>
              <a:latin typeface="Calibri"/>
              <a:ea typeface="Calibri"/>
              <a:cs typeface="Calibri"/>
              <a:sym typeface="Calibri"/>
            </a:endParaRPr>
          </a:p>
          <a:p>
            <a:pPr indent="-77470" lvl="0" marL="228600" marR="0" rtl="0" algn="l">
              <a:lnSpc>
                <a:spcPct val="70000"/>
              </a:lnSpc>
              <a:spcBef>
                <a:spcPts val="1000"/>
              </a:spcBef>
              <a:spcAft>
                <a:spcPts val="0"/>
              </a:spcAft>
              <a:buClr>
                <a:schemeClr val="dk1"/>
              </a:buClr>
              <a:buSzPts val="2380"/>
              <a:buFont typeface="Arial"/>
              <a:buNone/>
            </a:pPr>
            <a:r>
              <a:t/>
            </a:r>
            <a:endParaRPr b="0" i="0" sz="2380" u="none" cap="none" strike="noStrike">
              <a:solidFill>
                <a:schemeClr val="dk1"/>
              </a:solidFill>
              <a:latin typeface="Calibri"/>
              <a:ea typeface="Calibri"/>
              <a:cs typeface="Calibri"/>
              <a:sym typeface="Calibri"/>
            </a:endParaRPr>
          </a:p>
          <a:p>
            <a:pPr indent="-228600" lvl="0" marL="228600" marR="0" rtl="0" algn="l">
              <a:lnSpc>
                <a:spcPct val="70000"/>
              </a:lnSpc>
              <a:spcBef>
                <a:spcPts val="1000"/>
              </a:spcBef>
              <a:spcAft>
                <a:spcPts val="0"/>
              </a:spcAft>
              <a:buClr>
                <a:schemeClr val="dk1"/>
              </a:buClr>
              <a:buSzPts val="2380"/>
              <a:buFont typeface="Arial"/>
              <a:buChar char="•"/>
            </a:pPr>
            <a:r>
              <a:rPr b="0" i="0" lang="en-US" sz="2380" u="none" cap="none" strike="noStrike">
                <a:solidFill>
                  <a:schemeClr val="dk1"/>
                </a:solidFill>
                <a:latin typeface="Calibri"/>
                <a:ea typeface="Calibri"/>
                <a:cs typeface="Calibri"/>
                <a:sym typeface="Calibri"/>
              </a:rPr>
              <a:t>Los estudiantes de CRCA deben pasarlos la primera vez que los tomen.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Exámenes – STAAR EOC</a:t>
            </a:r>
            <a:endParaRPr b="0" i="0" sz="4400" u="none" cap="none" strike="noStrike">
              <a:solidFill>
                <a:schemeClr val="dk1"/>
              </a:solidFill>
              <a:latin typeface="Calibri"/>
              <a:ea typeface="Calibri"/>
              <a:cs typeface="Calibri"/>
              <a:sym typeface="Calibri"/>
            </a:endParaRPr>
          </a:p>
        </p:txBody>
      </p:sp>
      <p:sp>
        <p:nvSpPr>
          <p:cNvPr id="236" name="Google Shape;236;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800"/>
              <a:buFont typeface="Arial"/>
              <a:buNone/>
            </a:pPr>
            <a:r>
              <a:rPr b="1" i="1" lang="en-US" sz="2800" u="none" cap="none" strike="noStrike">
                <a:solidFill>
                  <a:schemeClr val="dk1"/>
                </a:solidFill>
                <a:latin typeface="Calibri"/>
                <a:ea typeface="Calibri"/>
                <a:cs typeface="Calibri"/>
                <a:sym typeface="Calibri"/>
              </a:rPr>
              <a:t>Sí importa. ¡Su estudiante debe estudiar bastante para poder sobresalir en los exámenes EOC!</a:t>
            </a:r>
            <a:endParaRPr b="1" i="0" sz="2800" u="none" cap="none" strike="noStrike">
              <a:solidFill>
                <a:schemeClr val="dk1"/>
              </a:solidFill>
              <a:latin typeface="Calibri"/>
              <a:ea typeface="Calibri"/>
              <a:cs typeface="Calibri"/>
              <a:sym typeface="Calibri"/>
            </a:endParaRPr>
          </a:p>
          <a:p>
            <a:pPr indent="0" lvl="0" marL="0" marR="0" rtl="0" algn="l">
              <a:lnSpc>
                <a:spcPct val="80000"/>
              </a:lnSpc>
              <a:spcBef>
                <a:spcPts val="1000"/>
              </a:spcBef>
              <a:spcAft>
                <a:spcPts val="0"/>
              </a:spcAft>
              <a:buClr>
                <a:schemeClr val="dk1"/>
              </a:buClr>
              <a:buSzPts val="2800"/>
              <a:buFont typeface="Arial"/>
              <a:buNone/>
            </a:pPr>
            <a:r>
              <a:t/>
            </a:r>
            <a:endParaRPr b="1" i="1" sz="2800" u="none" cap="none" strike="noStrike">
              <a:solidFill>
                <a:schemeClr val="dk1"/>
              </a:solidFill>
              <a:latin typeface="Calibri"/>
              <a:ea typeface="Calibri"/>
              <a:cs typeface="Calibri"/>
              <a:sym typeface="Calibri"/>
            </a:endParaRPr>
          </a:p>
          <a:p>
            <a:pPr indent="0" lvl="0" marL="0" marR="0" rtl="0" algn="ctr">
              <a:lnSpc>
                <a:spcPct val="80000"/>
              </a:lnSpc>
              <a:spcBef>
                <a:spcPts val="1000"/>
              </a:spcBef>
              <a:spcAft>
                <a:spcPts val="0"/>
              </a:spcAft>
              <a:buClr>
                <a:schemeClr val="dk1"/>
              </a:buClr>
              <a:buSzPts val="4800"/>
              <a:buFont typeface="Arial"/>
              <a:buNone/>
            </a:pPr>
            <a:r>
              <a:rPr b="1" i="1" lang="en-US" sz="4800" u="none" cap="none" strike="noStrike">
                <a:solidFill>
                  <a:schemeClr val="dk1"/>
                </a:solidFill>
                <a:latin typeface="Calibri"/>
                <a:ea typeface="Calibri"/>
                <a:cs typeface="Calibri"/>
                <a:sym typeface="Calibri"/>
              </a:rPr>
              <a:t>9</a:t>
            </a:r>
            <a:r>
              <a:rPr b="1" i="1" lang="en-US" sz="4800"/>
              <a:t>8</a:t>
            </a:r>
            <a:r>
              <a:rPr b="1" i="1" lang="en-US" sz="4800" u="none" cap="none" strike="noStrike">
                <a:solidFill>
                  <a:schemeClr val="dk1"/>
                </a:solidFill>
                <a:latin typeface="Calibri"/>
                <a:ea typeface="Calibri"/>
                <a:cs typeface="Calibri"/>
                <a:sym typeface="Calibri"/>
              </a:rPr>
              <a:t>% de los EOCs fueron superados</a:t>
            </a:r>
            <a:endParaRPr b="1" i="1" sz="4800" u="none" cap="none" strike="noStrike">
              <a:solidFill>
                <a:schemeClr val="dk1"/>
              </a:solidFill>
              <a:latin typeface="Calibri"/>
              <a:ea typeface="Calibri"/>
              <a:cs typeface="Calibri"/>
              <a:sym typeface="Calibri"/>
            </a:endParaRPr>
          </a:p>
          <a:p>
            <a:pPr indent="0" lvl="0" marL="0" marR="0" rtl="0" algn="ctr">
              <a:lnSpc>
                <a:spcPct val="80000"/>
              </a:lnSpc>
              <a:spcBef>
                <a:spcPts val="1000"/>
              </a:spcBef>
              <a:spcAft>
                <a:spcPts val="0"/>
              </a:spcAft>
              <a:buClr>
                <a:schemeClr val="dk1"/>
              </a:buClr>
              <a:buSzPts val="4800"/>
              <a:buFont typeface="Arial"/>
              <a:buNone/>
            </a:pPr>
            <a:r>
              <a:t/>
            </a:r>
            <a:endParaRPr b="1" i="1" sz="4800" u="none" cap="none" strike="noStrike">
              <a:solidFill>
                <a:schemeClr val="dk1"/>
              </a:solidFill>
              <a:latin typeface="Calibri"/>
              <a:ea typeface="Calibri"/>
              <a:cs typeface="Calibri"/>
              <a:sym typeface="Calibri"/>
            </a:endParaRPr>
          </a:p>
          <a:p>
            <a:pPr indent="0" lvl="0" marL="0" marR="0" rtl="0" algn="ctr">
              <a:lnSpc>
                <a:spcPct val="80000"/>
              </a:lnSpc>
              <a:spcBef>
                <a:spcPts val="1000"/>
              </a:spcBef>
              <a:spcAft>
                <a:spcPts val="0"/>
              </a:spcAft>
              <a:buClr>
                <a:schemeClr val="dk1"/>
              </a:buClr>
              <a:buSzPts val="4800"/>
              <a:buFont typeface="Arial"/>
              <a:buNone/>
            </a:pPr>
            <a:r>
              <a:rPr b="1" i="1" lang="en-US" sz="4800"/>
              <a:t>85</a:t>
            </a:r>
            <a:r>
              <a:rPr b="1" i="1" lang="en-US" sz="4800" u="none" cap="none" strike="noStrike">
                <a:solidFill>
                  <a:schemeClr val="dk1"/>
                </a:solidFill>
                <a:latin typeface="Calibri"/>
                <a:ea typeface="Calibri"/>
                <a:cs typeface="Calibri"/>
                <a:sym typeface="Calibri"/>
              </a:rPr>
              <a:t>% de los EOCs fueron superados a un nivel de preparación universitaria</a:t>
            </a:r>
            <a:endParaRPr b="1" i="0" sz="4800" u="none" cap="none" strike="noStrike">
              <a:solidFill>
                <a:schemeClr val="dk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Tutoriales</a:t>
            </a:r>
            <a:endParaRPr b="0" i="0" sz="4400" u="none" cap="none" strike="noStrike">
              <a:solidFill>
                <a:schemeClr val="dk1"/>
              </a:solidFill>
              <a:latin typeface="Calibri"/>
              <a:ea typeface="Calibri"/>
              <a:cs typeface="Calibri"/>
              <a:sym typeface="Calibri"/>
            </a:endParaRPr>
          </a:p>
        </p:txBody>
      </p:sp>
      <p:sp>
        <p:nvSpPr>
          <p:cNvPr id="242" name="Google Shape;242;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Tutoriales obligatorios empiezan cuando una calificación está en menos de un 80. </a:t>
            </a:r>
            <a:endParaRPr b="0" i="0" sz="28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Tutoriales obligatorios son después de escuela de 4:</a:t>
            </a:r>
            <a:r>
              <a:rPr lang="en-US"/>
              <a:t>30</a:t>
            </a:r>
            <a:r>
              <a:rPr b="0" i="0" lang="en-US" sz="2800" u="none" cap="none" strike="noStrike">
                <a:solidFill>
                  <a:schemeClr val="dk1"/>
                </a:solidFill>
                <a:latin typeface="Calibri"/>
                <a:ea typeface="Calibri"/>
                <a:cs typeface="Calibri"/>
                <a:sym typeface="Calibri"/>
              </a:rPr>
              <a:t> a 6:00pm, lunes a </a:t>
            </a:r>
            <a:r>
              <a:rPr lang="en-US"/>
              <a:t>jueves</a:t>
            </a:r>
            <a:r>
              <a:rPr b="0" i="0" lang="en-US" sz="2800" u="none" cap="none" strike="noStrike">
                <a:solidFill>
                  <a:schemeClr val="dk1"/>
                </a:solidFill>
                <a:latin typeface="Calibri"/>
                <a:ea typeface="Calibri"/>
                <a:cs typeface="Calibri"/>
                <a:sym typeface="Calibri"/>
              </a:rPr>
              <a:t>. </a:t>
            </a:r>
            <a:endParaRPr b="0" i="0" sz="28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Los estudiantes pueden utilizar el autobús de BTB si se quedan tarde para tutoriales y si están registrados con Beyond the Bell.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p>
            <a:pPr indent="0" lvl="0" marL="0" marR="0" rtl="0" algn="ctr">
              <a:lnSpc>
                <a:spcPct val="90000"/>
              </a:lnSpc>
              <a:spcBef>
                <a:spcPts val="0"/>
              </a:spcBef>
              <a:spcAft>
                <a:spcPts val="0"/>
              </a:spcAft>
              <a:buClr>
                <a:schemeClr val="dk1"/>
              </a:buClr>
              <a:buSzPts val="6000"/>
              <a:buFont typeface="Calibri"/>
              <a:buNone/>
            </a:pPr>
            <a:r>
              <a:rPr b="0" i="0" lang="en-US" sz="6000" u="none" cap="none" strike="noStrike">
                <a:solidFill>
                  <a:schemeClr val="dk1"/>
                </a:solidFill>
                <a:latin typeface="Calibri"/>
                <a:ea typeface="Calibri"/>
                <a:cs typeface="Calibri"/>
                <a:sym typeface="Calibri"/>
              </a:rPr>
              <a:t>¿</a:t>
            </a:r>
            <a:r>
              <a:rPr b="1" i="0" lang="en-US" sz="6000" u="none" cap="none" strike="noStrike">
                <a:solidFill>
                  <a:schemeClr val="dk1"/>
                </a:solidFill>
                <a:latin typeface="Calibri"/>
                <a:ea typeface="Calibri"/>
                <a:cs typeface="Calibri"/>
                <a:sym typeface="Calibri"/>
              </a:rPr>
              <a:t>Preguntas?</a:t>
            </a:r>
            <a:endParaRPr b="1" i="0" sz="6000" u="none" cap="none" strike="noStrike">
              <a:solidFill>
                <a:schemeClr val="dk1"/>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lang="en-US"/>
              <a:t>¡</a:t>
            </a:r>
            <a:r>
              <a:rPr b="1" i="0" lang="en-US" sz="4400" u="none" cap="none" strike="noStrike">
                <a:solidFill>
                  <a:schemeClr val="dk1"/>
                </a:solidFill>
                <a:latin typeface="Calibri"/>
                <a:ea typeface="Calibri"/>
                <a:cs typeface="Calibri"/>
                <a:sym typeface="Calibri"/>
              </a:rPr>
              <a:t>Gracias por</a:t>
            </a:r>
            <a:r>
              <a:rPr b="1" lang="en-US"/>
              <a:t> venir!</a:t>
            </a:r>
            <a:r>
              <a:rPr b="1" i="0" lang="en-US" sz="4400" u="none" cap="none" strike="noStrike">
                <a:solidFill>
                  <a:schemeClr val="dk1"/>
                </a:solidFill>
                <a:latin typeface="Calibri"/>
                <a:ea typeface="Calibri"/>
                <a:cs typeface="Calibri"/>
                <a:sym typeface="Calibri"/>
              </a:rPr>
              <a:t>  </a:t>
            </a:r>
            <a:endParaRPr b="1" i="0" sz="4400" u="none" cap="none" strike="noStrike">
              <a:solidFill>
                <a:schemeClr val="dk1"/>
              </a:solidFill>
              <a:latin typeface="Calibri"/>
              <a:ea typeface="Calibri"/>
              <a:cs typeface="Calibri"/>
              <a:sym typeface="Calibri"/>
            </a:endParaRPr>
          </a:p>
        </p:txBody>
      </p:sp>
      <p:pic>
        <p:nvPicPr>
          <p:cNvPr id="253" name="Google Shape;253;p26"/>
          <p:cNvPicPr preferRelativeResize="0"/>
          <p:nvPr>
            <p:ph idx="1" type="body"/>
          </p:nvPr>
        </p:nvPicPr>
        <p:blipFill rotWithShape="1">
          <a:blip r:embed="rId3">
            <a:alphaModFix/>
          </a:blip>
          <a:srcRect b="0" l="0" r="0" t="0"/>
          <a:stretch/>
        </p:blipFill>
        <p:spPr>
          <a:xfrm>
            <a:off x="3915177" y="1690689"/>
            <a:ext cx="4417454" cy="485178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lang="en-US"/>
              <a:t>Introducciones</a:t>
            </a:r>
            <a:endParaRPr b="0" i="0" sz="4400" u="none" cap="none" strike="noStrike">
              <a:solidFill>
                <a:schemeClr val="dk1"/>
              </a:solidFill>
              <a:latin typeface="Calibri"/>
              <a:ea typeface="Calibri"/>
              <a:cs typeface="Calibri"/>
              <a:sym typeface="Calibri"/>
            </a:endParaRPr>
          </a:p>
        </p:txBody>
      </p:sp>
      <p:sp>
        <p:nvSpPr>
          <p:cNvPr id="97" name="Google Shape;97;p4"/>
          <p:cNvSpPr txBox="1"/>
          <p:nvPr>
            <p:ph idx="1" type="body"/>
          </p:nvPr>
        </p:nvSpPr>
        <p:spPr>
          <a:xfrm>
            <a:off x="838200" y="1788750"/>
            <a:ext cx="10515600" cy="4351200"/>
          </a:xfrm>
          <a:prstGeom prst="rect">
            <a:avLst/>
          </a:prstGeom>
          <a:noFill/>
          <a:ln>
            <a:noFill/>
          </a:ln>
        </p:spPr>
        <p:txBody>
          <a:bodyPr anchorCtr="0" anchor="t" bIns="45700" lIns="91425" spcFirstLastPara="1" rIns="91425" wrap="square" tIns="45700">
            <a:noAutofit/>
          </a:bodyPr>
          <a:lstStyle/>
          <a:p>
            <a:pPr indent="-165100" lvl="0" marL="228600" marR="0" rtl="0" algn="l">
              <a:lnSpc>
                <a:spcPct val="90000"/>
              </a:lnSpc>
              <a:spcBef>
                <a:spcPts val="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Martin Conrardy – Director</a:t>
            </a:r>
            <a:endParaRPr sz="1800"/>
          </a:p>
          <a:p>
            <a:pPr indent="-165100" lvl="0" marL="228600" marR="0" rtl="0" algn="l">
              <a:lnSpc>
                <a:spcPct val="90000"/>
              </a:lnSpc>
              <a:spcBef>
                <a:spcPts val="100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Shawn Adams–</a:t>
            </a:r>
            <a:r>
              <a:rPr lang="en-US" sz="1800"/>
              <a:t>Subdirectora </a:t>
            </a:r>
            <a:endParaRPr b="0" i="0" sz="1800" u="none" cap="none" strike="noStrike">
              <a:solidFill>
                <a:schemeClr val="dk1"/>
              </a:solidFill>
              <a:latin typeface="Calibri"/>
              <a:ea typeface="Calibri"/>
              <a:cs typeface="Calibri"/>
              <a:sym typeface="Calibri"/>
            </a:endParaRPr>
          </a:p>
          <a:p>
            <a:pPr indent="-165100" lvl="0" marL="228600" marR="0" rtl="0" algn="l">
              <a:lnSpc>
                <a:spcPct val="90000"/>
              </a:lnSpc>
              <a:spcBef>
                <a:spcPts val="1000"/>
              </a:spcBef>
              <a:spcAft>
                <a:spcPts val="0"/>
              </a:spcAft>
              <a:buClr>
                <a:schemeClr val="dk1"/>
              </a:buClr>
              <a:buSzPts val="1800"/>
              <a:buFont typeface="Arial"/>
              <a:buChar char="•"/>
            </a:pPr>
            <a:r>
              <a:rPr lang="en-US" sz="1800"/>
              <a:t>Tiffany Jimenez</a:t>
            </a:r>
            <a:r>
              <a:rPr b="0" i="0" lang="en-US" sz="1800" u="none" cap="none" strike="noStrike">
                <a:solidFill>
                  <a:schemeClr val="dk1"/>
                </a:solidFill>
                <a:latin typeface="Calibri"/>
                <a:ea typeface="Calibri"/>
                <a:cs typeface="Calibri"/>
                <a:sym typeface="Calibri"/>
              </a:rPr>
              <a:t> – Consejer</a:t>
            </a:r>
            <a:r>
              <a:rPr lang="en-US" sz="1800"/>
              <a:t>a</a:t>
            </a:r>
            <a:endParaRPr b="0" i="0" sz="1800" u="none" cap="none" strike="noStrike">
              <a:solidFill>
                <a:schemeClr val="dk1"/>
              </a:solidFill>
              <a:latin typeface="Calibri"/>
              <a:ea typeface="Calibri"/>
              <a:cs typeface="Calibri"/>
              <a:sym typeface="Calibri"/>
            </a:endParaRPr>
          </a:p>
          <a:p>
            <a:pPr indent="-165100" lvl="0" marL="228600" marR="0" rtl="0" algn="l">
              <a:lnSpc>
                <a:spcPct val="90000"/>
              </a:lnSpc>
              <a:spcBef>
                <a:spcPts val="100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Josh Gordon – Especialista de</a:t>
            </a:r>
            <a:r>
              <a:rPr lang="en-US" sz="1800"/>
              <a:t> </a:t>
            </a:r>
            <a:r>
              <a:rPr b="0" i="0" lang="en-US" sz="1800" u="none" cap="none" strike="noStrike">
                <a:solidFill>
                  <a:schemeClr val="dk1"/>
                </a:solidFill>
                <a:latin typeface="Calibri"/>
                <a:ea typeface="Calibri"/>
                <a:cs typeface="Calibri"/>
                <a:sym typeface="Calibri"/>
              </a:rPr>
              <a:t>Acceso a la Universidad</a:t>
            </a:r>
            <a:endParaRPr b="0" i="0" sz="1800" u="none" cap="none" strike="noStrike">
              <a:solidFill>
                <a:schemeClr val="dk1"/>
              </a:solidFill>
              <a:latin typeface="Calibri"/>
              <a:ea typeface="Calibri"/>
              <a:cs typeface="Calibri"/>
              <a:sym typeface="Calibri"/>
            </a:endParaRPr>
          </a:p>
          <a:p>
            <a:pPr indent="-165100" lvl="0" marL="228600" marR="0" rtl="0" algn="l">
              <a:lnSpc>
                <a:spcPct val="90000"/>
              </a:lnSpc>
              <a:spcBef>
                <a:spcPts val="1000"/>
              </a:spcBef>
              <a:spcAft>
                <a:spcPts val="0"/>
              </a:spcAft>
              <a:buSzPts val="1800"/>
              <a:buChar char="•"/>
            </a:pPr>
            <a:r>
              <a:rPr lang="en-US" sz="1800"/>
              <a:t>Elva Conrardy - PTA Presidenta</a:t>
            </a:r>
            <a:endParaRPr sz="1800"/>
          </a:p>
          <a:p>
            <a:pPr indent="-165100" lvl="0" marL="228600" marR="0" rtl="0" algn="l">
              <a:lnSpc>
                <a:spcPct val="90000"/>
              </a:lnSpc>
              <a:spcBef>
                <a:spcPts val="1000"/>
              </a:spcBef>
              <a:spcAft>
                <a:spcPts val="0"/>
              </a:spcAft>
              <a:buClr>
                <a:schemeClr val="dk1"/>
              </a:buClr>
              <a:buSzPts val="1800"/>
              <a:buFont typeface="Arial"/>
              <a:buChar char="•"/>
            </a:pPr>
            <a:r>
              <a:rPr lang="en-US" sz="1800"/>
              <a:t>Maestros del grado 9</a:t>
            </a:r>
            <a:endParaRPr sz="1800"/>
          </a:p>
          <a:p>
            <a:pPr indent="-165100" lvl="1" marL="685800" marR="0" rtl="0" algn="l">
              <a:lnSpc>
                <a:spcPct val="90000"/>
              </a:lnSpc>
              <a:spcBef>
                <a:spcPts val="1000"/>
              </a:spcBef>
              <a:spcAft>
                <a:spcPts val="0"/>
              </a:spcAft>
              <a:buSzPts val="1400"/>
              <a:buChar char="•"/>
            </a:pPr>
            <a:r>
              <a:rPr lang="en-US" sz="1400"/>
              <a:t>Alan Laurent</a:t>
            </a:r>
            <a:r>
              <a:rPr lang="en-US" sz="1400"/>
              <a:t> -  ELA</a:t>
            </a:r>
            <a:endParaRPr sz="1400"/>
          </a:p>
          <a:p>
            <a:pPr indent="-165100" lvl="1" marL="685800" marR="0" rtl="0" algn="l">
              <a:lnSpc>
                <a:spcPct val="90000"/>
              </a:lnSpc>
              <a:spcBef>
                <a:spcPts val="1000"/>
              </a:spcBef>
              <a:spcAft>
                <a:spcPts val="0"/>
              </a:spcAft>
              <a:buSzPts val="1400"/>
              <a:buChar char="•"/>
            </a:pPr>
            <a:r>
              <a:rPr lang="en-US" sz="1400"/>
              <a:t>Dante Cardenas - Matematicas</a:t>
            </a:r>
            <a:endParaRPr sz="1400"/>
          </a:p>
          <a:p>
            <a:pPr indent="-165100" lvl="1" marL="685800" marR="0" rtl="0" algn="l">
              <a:lnSpc>
                <a:spcPct val="90000"/>
              </a:lnSpc>
              <a:spcBef>
                <a:spcPts val="1000"/>
              </a:spcBef>
              <a:spcAft>
                <a:spcPts val="0"/>
              </a:spcAft>
              <a:buSzPts val="1400"/>
              <a:buChar char="•"/>
            </a:pPr>
            <a:r>
              <a:rPr lang="en-US" sz="1400"/>
              <a:t>Tammy Eide - Matematicas</a:t>
            </a:r>
            <a:endParaRPr sz="1400"/>
          </a:p>
          <a:p>
            <a:pPr indent="-165100" lvl="1" marL="685800" marR="0" rtl="0" algn="l">
              <a:lnSpc>
                <a:spcPct val="90000"/>
              </a:lnSpc>
              <a:spcBef>
                <a:spcPts val="1000"/>
              </a:spcBef>
              <a:spcAft>
                <a:spcPts val="0"/>
              </a:spcAft>
              <a:buSzPts val="1400"/>
              <a:buChar char="•"/>
            </a:pPr>
            <a:r>
              <a:rPr lang="en-US" sz="1400"/>
              <a:t>Chelsea Araniecke - Ciencia</a:t>
            </a:r>
            <a:endParaRPr sz="1400"/>
          </a:p>
          <a:p>
            <a:pPr indent="-165100" lvl="1" marL="685800" marR="0" rtl="0" algn="l">
              <a:lnSpc>
                <a:spcPct val="90000"/>
              </a:lnSpc>
              <a:spcBef>
                <a:spcPts val="1000"/>
              </a:spcBef>
              <a:spcAft>
                <a:spcPts val="0"/>
              </a:spcAft>
              <a:buSzPts val="1400"/>
              <a:buChar char="•"/>
            </a:pPr>
            <a:r>
              <a:rPr lang="en-US" sz="1400"/>
              <a:t>Cecil Lherisson - Ciencia</a:t>
            </a:r>
            <a:endParaRPr sz="1400"/>
          </a:p>
          <a:p>
            <a:pPr indent="-165100" lvl="1" marL="685800" marR="0" rtl="0" algn="l">
              <a:lnSpc>
                <a:spcPct val="90000"/>
              </a:lnSpc>
              <a:spcBef>
                <a:spcPts val="1000"/>
              </a:spcBef>
              <a:spcAft>
                <a:spcPts val="0"/>
              </a:spcAft>
              <a:buSzPts val="1400"/>
              <a:buChar char="•"/>
            </a:pPr>
            <a:r>
              <a:rPr lang="en-US" sz="1400"/>
              <a:t>Dr. Deirdre Doughty - Ciencia Sociales</a:t>
            </a:r>
            <a:endParaRPr sz="1400"/>
          </a:p>
          <a:p>
            <a:pPr indent="-165100" lvl="1" marL="685800" marR="0" rtl="0" algn="l">
              <a:lnSpc>
                <a:spcPct val="90000"/>
              </a:lnSpc>
              <a:spcBef>
                <a:spcPts val="1000"/>
              </a:spcBef>
              <a:spcAft>
                <a:spcPts val="0"/>
              </a:spcAft>
              <a:buSzPts val="1400"/>
              <a:buChar char="•"/>
            </a:pPr>
            <a:r>
              <a:rPr lang="en-US" sz="1400"/>
              <a:t>Jonathan Manion - Ciencia Sociales</a:t>
            </a:r>
            <a:endParaRPr sz="1400"/>
          </a:p>
          <a:p>
            <a:pPr indent="-165100" lvl="1" marL="685800" marR="0" rtl="0" algn="l">
              <a:lnSpc>
                <a:spcPct val="90000"/>
              </a:lnSpc>
              <a:spcBef>
                <a:spcPts val="1000"/>
              </a:spcBef>
              <a:spcAft>
                <a:spcPts val="0"/>
              </a:spcAft>
              <a:buSzPts val="1400"/>
              <a:buChar char="•"/>
            </a:pPr>
            <a:r>
              <a:rPr lang="en-US" sz="1400"/>
              <a:t>Mark Laskowski - TSIA2 ELAR</a:t>
            </a:r>
            <a:endParaRPr sz="1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g27e8707c77b_0_0"/>
          <p:cNvSpPr txBox="1"/>
          <p:nvPr>
            <p:ph type="title"/>
          </p:nvPr>
        </p:nvSpPr>
        <p:spPr>
          <a:xfrm>
            <a:off x="838200" y="365125"/>
            <a:ext cx="105156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CRCA </a:t>
            </a:r>
            <a:r>
              <a:rPr lang="en-US"/>
              <a:t>Asociación de Padres y Maestros (PTA)</a:t>
            </a:r>
            <a:endParaRPr/>
          </a:p>
        </p:txBody>
      </p:sp>
      <p:sp>
        <p:nvSpPr>
          <p:cNvPr id="103" name="Google Shape;103;g27e8707c77b_0_0"/>
          <p:cNvSpPr txBox="1"/>
          <p:nvPr>
            <p:ph idx="1" type="body"/>
          </p:nvPr>
        </p:nvSpPr>
        <p:spPr>
          <a:xfrm>
            <a:off x="838200" y="1825625"/>
            <a:ext cx="10515600" cy="4351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Clr>
                <a:schemeClr val="dk1"/>
              </a:buClr>
              <a:buSzPts val="1100"/>
              <a:buFont typeface="Arial"/>
              <a:buNone/>
            </a:pPr>
            <a:r>
              <a:rPr lang="en-US"/>
              <a:t>Si me uno al PTA tengo que:</a:t>
            </a:r>
            <a:endParaRPr/>
          </a:p>
          <a:p>
            <a:pPr indent="0" lvl="0" marL="0" rtl="0" algn="l">
              <a:spcBef>
                <a:spcPts val="1000"/>
              </a:spcBef>
              <a:spcAft>
                <a:spcPts val="0"/>
              </a:spcAft>
              <a:buClr>
                <a:schemeClr val="dk1"/>
              </a:buClr>
              <a:buSzPts val="1100"/>
              <a:buFont typeface="Arial"/>
              <a:buNone/>
            </a:pPr>
            <a:r>
              <a:t/>
            </a:r>
            <a:endParaRPr/>
          </a:p>
          <a:p>
            <a:pPr indent="0" lvl="0" marL="0" rtl="0" algn="l">
              <a:spcBef>
                <a:spcPts val="1000"/>
              </a:spcBef>
              <a:spcAft>
                <a:spcPts val="0"/>
              </a:spcAft>
              <a:buNone/>
            </a:pPr>
            <a:r>
              <a:rPr lang="en-US"/>
              <a:t>¿Ir a las reuniones? </a:t>
            </a:r>
            <a:endParaRPr/>
          </a:p>
          <a:p>
            <a:pPr indent="-406400" lvl="0" marL="457200" rtl="0" algn="l">
              <a:spcBef>
                <a:spcPts val="1000"/>
              </a:spcBef>
              <a:spcAft>
                <a:spcPts val="0"/>
              </a:spcAft>
              <a:buSzPts val="2800"/>
              <a:buChar char="•"/>
            </a:pPr>
            <a:r>
              <a:rPr lang="en-US"/>
              <a:t>No. Ustedes </a:t>
            </a:r>
            <a:r>
              <a:rPr lang="en-US"/>
              <a:t>están</a:t>
            </a:r>
            <a:r>
              <a:rPr lang="en-US"/>
              <a:t> bienvenidos a asistir a nuestras reuniones generales.</a:t>
            </a:r>
            <a:endParaRPr/>
          </a:p>
          <a:p>
            <a:pPr indent="0" lvl="0" marL="0" rtl="0" algn="l">
              <a:spcBef>
                <a:spcPts val="1000"/>
              </a:spcBef>
              <a:spcAft>
                <a:spcPts val="0"/>
              </a:spcAft>
              <a:buClr>
                <a:schemeClr val="dk1"/>
              </a:buClr>
              <a:buSzPts val="1100"/>
              <a:buFont typeface="Arial"/>
              <a:buNone/>
            </a:pPr>
            <a:r>
              <a:t/>
            </a:r>
            <a:endParaRPr/>
          </a:p>
          <a:p>
            <a:pPr indent="0" lvl="0" marL="0" rtl="0" algn="l">
              <a:spcBef>
                <a:spcPts val="1000"/>
              </a:spcBef>
              <a:spcAft>
                <a:spcPts val="0"/>
              </a:spcAft>
              <a:buNone/>
            </a:pPr>
            <a:r>
              <a:rPr lang="en-US"/>
              <a:t>¿Si soy voluntario tengo que pasar mucho tiempo en la escuela? </a:t>
            </a:r>
            <a:endParaRPr/>
          </a:p>
          <a:p>
            <a:pPr indent="-406400" lvl="0" marL="457200" rtl="0" algn="l">
              <a:spcBef>
                <a:spcPts val="1000"/>
              </a:spcBef>
              <a:spcAft>
                <a:spcPts val="0"/>
              </a:spcAft>
              <a:buSzPts val="2800"/>
              <a:buChar char="•"/>
            </a:pPr>
            <a:r>
              <a:rPr lang="en-US"/>
              <a:t>¡No! Unirse al PTA no es lo mismo que ser voluntario aunque nos ENCANTARÍA la ayuda, pero no es necesario ser voluntario.</a:t>
            </a:r>
            <a:endParaRPr/>
          </a:p>
          <a:p>
            <a:pPr indent="0" lvl="0" marL="0" rtl="0" algn="l">
              <a:spcBef>
                <a:spcPts val="100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g27e8707c77b_0_6"/>
          <p:cNvSpPr txBox="1"/>
          <p:nvPr>
            <p:ph type="title"/>
          </p:nvPr>
        </p:nvSpPr>
        <p:spPr>
          <a:xfrm>
            <a:off x="838200" y="365125"/>
            <a:ext cx="105156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Razones para unirse a la </a:t>
            </a:r>
            <a:r>
              <a:rPr lang="en-US"/>
              <a:t>Asociación</a:t>
            </a:r>
            <a:r>
              <a:rPr lang="en-US"/>
              <a:t> de Padres y Maestro de CRCA (PTA)</a:t>
            </a:r>
            <a:endParaRPr/>
          </a:p>
        </p:txBody>
      </p:sp>
      <p:sp>
        <p:nvSpPr>
          <p:cNvPr id="109" name="Google Shape;109;g27e8707c77b_0_6"/>
          <p:cNvSpPr txBox="1"/>
          <p:nvPr>
            <p:ph idx="1" type="body"/>
          </p:nvPr>
        </p:nvSpPr>
        <p:spPr>
          <a:xfrm>
            <a:off x="838200" y="2745000"/>
            <a:ext cx="10515600" cy="4351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Clr>
                <a:schemeClr val="dk1"/>
              </a:buClr>
              <a:buSzPts val="1100"/>
              <a:buFont typeface="Arial"/>
              <a:buNone/>
            </a:pPr>
            <a:r>
              <a:rPr lang="en-US"/>
              <a:t>¡La razón #1 para unirse al PTA es apoyar a CRCA y a sus familias! EL PTA de CRCA se dedica a apoyar los esfuerzos de CRCA para proporcionar un entorno educativo de calidad para los estudiantes. Al unirse, </a:t>
            </a:r>
            <a:r>
              <a:rPr lang="en-US"/>
              <a:t>están</a:t>
            </a:r>
            <a:r>
              <a:rPr lang="en-US"/>
              <a:t> apoyando esos esfuerzos. Los estudios demuestran que los niños obtienen mejores resultados en la escuela cuando los padres participan. Las calificaciones son más altas. Los puntajes de las pruebas mejoran. Aumenta la asistencia. Estos padres son padres</a:t>
            </a:r>
            <a:endParaRPr/>
          </a:p>
          <a:p>
            <a:pPr indent="0" lvl="0" marL="0" rtl="0" algn="l">
              <a:spcBef>
                <a:spcPts val="1000"/>
              </a:spcBef>
              <a:spcAft>
                <a:spcPts val="0"/>
              </a:spcAft>
              <a:buNone/>
            </a:pPr>
            <a:r>
              <a:rPr lang="en-US"/>
              <a:t>que se informan sobre la </a:t>
            </a:r>
            <a:r>
              <a:rPr lang="en-US"/>
              <a:t>educación</a:t>
            </a:r>
            <a:r>
              <a:rPr lang="en-US"/>
              <a:t> de sus hijos.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g27e8707c77b_0_13"/>
          <p:cNvSpPr txBox="1"/>
          <p:nvPr>
            <p:ph type="title"/>
          </p:nvPr>
        </p:nvSpPr>
        <p:spPr>
          <a:xfrm>
            <a:off x="838200" y="365125"/>
            <a:ext cx="105156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¿Qué hace la PTA de CRCA?</a:t>
            </a:r>
            <a:endParaRPr/>
          </a:p>
        </p:txBody>
      </p:sp>
      <p:sp>
        <p:nvSpPr>
          <p:cNvPr id="115" name="Google Shape;115;g27e8707c77b_0_13"/>
          <p:cNvSpPr txBox="1"/>
          <p:nvPr>
            <p:ph idx="1" type="body"/>
          </p:nvPr>
        </p:nvSpPr>
        <p:spPr>
          <a:xfrm>
            <a:off x="838200" y="1825625"/>
            <a:ext cx="10515600" cy="4351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Clr>
                <a:schemeClr val="dk1"/>
              </a:buClr>
              <a:buSzPts val="1100"/>
              <a:buFont typeface="Arial"/>
              <a:buNone/>
            </a:pPr>
            <a:r>
              <a:rPr lang="en-US"/>
              <a:t>EL PTA de CRCA brinda servicios a padres, estudiantes y maestros. Coordinamos voluntarios para las necesidades en toda la escuela, organizamos noches educativas para padres y organizamos almuerzos periódicos para apreciar los esfuerzos del personal. Proporcionamos un mínimo de dos becas de $500.00 a estudiantes del grado 12, ayudamos con las excursiones escolares y ayudamos con el baile de invierno y la fiesta de graduación.</a:t>
            </a:r>
            <a:endParaRPr/>
          </a:p>
          <a:p>
            <a:pPr indent="0" lvl="0" marL="0" rtl="0" algn="l">
              <a:spcBef>
                <a:spcPts val="100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3"/>
          <p:cNvSpPr txBox="1"/>
          <p:nvPr>
            <p:ph type="title"/>
          </p:nvPr>
        </p:nvSpPr>
        <p:spPr>
          <a:xfrm>
            <a:off x="838200" y="193964"/>
            <a:ext cx="10515600" cy="979488"/>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Bienvenidos</a:t>
            </a:r>
            <a:endParaRPr b="1" i="0" sz="4400" u="none" cap="none" strike="noStrike">
              <a:solidFill>
                <a:schemeClr val="dk1"/>
              </a:solidFill>
              <a:latin typeface="Calibri"/>
              <a:ea typeface="Calibri"/>
              <a:cs typeface="Calibri"/>
              <a:sym typeface="Calibri"/>
            </a:endParaRPr>
          </a:p>
        </p:txBody>
      </p:sp>
      <p:sp>
        <p:nvSpPr>
          <p:cNvPr id="121" name="Google Shape;121;p3"/>
          <p:cNvSpPr txBox="1"/>
          <p:nvPr>
            <p:ph idx="1" type="body"/>
          </p:nvPr>
        </p:nvSpPr>
        <p:spPr>
          <a:xfrm>
            <a:off x="508000" y="1083907"/>
            <a:ext cx="10845800" cy="5177307"/>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800"/>
              <a:buFont typeface="Arial"/>
              <a:buNone/>
            </a:pPr>
            <a:r>
              <a:rPr b="0" i="1" lang="en-US" sz="2800" u="sng" cap="none" strike="noStrike">
                <a:solidFill>
                  <a:schemeClr val="dk1"/>
                </a:solidFill>
                <a:latin typeface="Calibri"/>
                <a:ea typeface="Calibri"/>
                <a:cs typeface="Calibri"/>
                <a:sym typeface="Calibri"/>
              </a:rPr>
              <a:t>CRCA es una Preparatoria con Estudios Universitarios – </a:t>
            </a:r>
            <a:r>
              <a:rPr b="0" i="0" lang="en-US" sz="2800" u="sng" cap="none" strike="noStrike">
                <a:solidFill>
                  <a:schemeClr val="dk1"/>
                </a:solidFill>
                <a:latin typeface="Calibri"/>
                <a:ea typeface="Calibri"/>
                <a:cs typeface="Calibri"/>
                <a:sym typeface="Calibri"/>
              </a:rPr>
              <a:t>¿Qué quiere decir esto exactamente? </a:t>
            </a:r>
            <a:endParaRPr b="0" i="0" sz="2800" u="sng" cap="none" strike="noStrike">
              <a:solidFill>
                <a:schemeClr val="dk1"/>
              </a:solidFill>
              <a:latin typeface="Calibri"/>
              <a:ea typeface="Calibri"/>
              <a:cs typeface="Calibri"/>
              <a:sym typeface="Calibri"/>
            </a:endParaRPr>
          </a:p>
          <a:p>
            <a:pPr indent="0" lvl="0" marL="0" marR="0" rtl="0" algn="l">
              <a:lnSpc>
                <a:spcPct val="80000"/>
              </a:lnSpc>
              <a:spcBef>
                <a:spcPts val="1000"/>
              </a:spcBef>
              <a:spcAft>
                <a:spcPts val="0"/>
              </a:spcAft>
              <a:buClr>
                <a:schemeClr val="dk1"/>
              </a:buClr>
              <a:buSzPts val="2800"/>
              <a:buFont typeface="Arial"/>
              <a:buNone/>
            </a:pPr>
            <a:r>
              <a:t/>
            </a:r>
            <a:endParaRPr b="0" i="1" sz="2800" u="sng" cap="none" strike="noStrike">
              <a:solidFill>
                <a:schemeClr val="dk1"/>
              </a:solidFill>
              <a:latin typeface="Calibri"/>
              <a:ea typeface="Calibri"/>
              <a:cs typeface="Calibri"/>
              <a:sym typeface="Calibri"/>
            </a:endParaRPr>
          </a:p>
          <a:p>
            <a:pPr indent="-228600" lvl="1" marL="685800" marR="0" rtl="0" algn="l">
              <a:lnSpc>
                <a:spcPct val="80000"/>
              </a:lnSpc>
              <a:spcBef>
                <a:spcPts val="500"/>
              </a:spcBef>
              <a:spcAft>
                <a:spcPts val="0"/>
              </a:spcAft>
              <a:buClr>
                <a:schemeClr val="dk1"/>
              </a:buClr>
              <a:buSzPts val="2400"/>
              <a:buFont typeface="Arial"/>
              <a:buChar char="•"/>
            </a:pPr>
            <a:r>
              <a:rPr lang="en-US"/>
              <a:t>Obtener</a:t>
            </a:r>
            <a:r>
              <a:rPr b="0" i="0" lang="en-US" sz="2400" u="none" cap="none" strike="noStrike">
                <a:solidFill>
                  <a:schemeClr val="dk1"/>
                </a:solidFill>
                <a:latin typeface="Calibri"/>
                <a:ea typeface="Calibri"/>
                <a:cs typeface="Calibri"/>
                <a:sym typeface="Calibri"/>
              </a:rPr>
              <a:t> un Título de Asociado y </a:t>
            </a:r>
            <a:r>
              <a:rPr lang="en-US"/>
              <a:t>el</a:t>
            </a:r>
            <a:r>
              <a:rPr b="0" i="0" lang="en-US" sz="2400" u="none" cap="none" strike="noStrike">
                <a:solidFill>
                  <a:schemeClr val="dk1"/>
                </a:solidFill>
                <a:latin typeface="Calibri"/>
                <a:ea typeface="Calibri"/>
                <a:cs typeface="Calibri"/>
                <a:sym typeface="Calibri"/>
              </a:rPr>
              <a:t> Diploma de la Preparatoria simultáneamente</a:t>
            </a:r>
            <a:endParaRPr b="0" i="0" sz="2400" u="none" cap="none" strike="noStrike">
              <a:solidFill>
                <a:schemeClr val="dk1"/>
              </a:solidFill>
              <a:latin typeface="Calibri"/>
              <a:ea typeface="Calibri"/>
              <a:cs typeface="Calibri"/>
              <a:sym typeface="Calibri"/>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60 horas universitarias y 26 créditos de preparatoria  – Crédito Doble</a:t>
            </a:r>
            <a:endParaRPr b="0" i="0" sz="2400" u="none" cap="none" strike="noStrike">
              <a:solidFill>
                <a:schemeClr val="dk1"/>
              </a:solidFill>
              <a:latin typeface="Calibri"/>
              <a:ea typeface="Calibri"/>
              <a:cs typeface="Calibri"/>
              <a:sym typeface="Calibri"/>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Intercambios:</a:t>
            </a:r>
            <a:endParaRPr b="0" i="0" sz="2400" u="none" cap="none" strike="noStrike">
              <a:solidFill>
                <a:schemeClr val="dk1"/>
              </a:solidFill>
              <a:latin typeface="Calibri"/>
              <a:ea typeface="Calibri"/>
              <a:cs typeface="Calibri"/>
              <a:sym typeface="Calibri"/>
            </a:endParaRPr>
          </a:p>
          <a:p>
            <a:pPr indent="-228600" lvl="2" marL="1143000" marR="0" rtl="0" algn="l">
              <a:lnSpc>
                <a:spcPct val="8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Más trabajo académico dentro y fuera del salón</a:t>
            </a:r>
            <a:endParaRPr b="0" i="0" sz="2000" u="none" cap="none" strike="noStrike">
              <a:solidFill>
                <a:schemeClr val="dk1"/>
              </a:solidFill>
              <a:latin typeface="Calibri"/>
              <a:ea typeface="Calibri"/>
              <a:cs typeface="Calibri"/>
              <a:sym typeface="Calibri"/>
            </a:endParaRPr>
          </a:p>
          <a:p>
            <a:pPr indent="-228600" lvl="2" marL="1143000" marR="0" rtl="0" algn="l">
              <a:lnSpc>
                <a:spcPct val="8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Más trabajo </a:t>
            </a:r>
            <a:r>
              <a:rPr lang="en-US"/>
              <a:t>académico </a:t>
            </a:r>
            <a:r>
              <a:rPr b="0" i="0" lang="en-US" sz="2000" u="none" cap="none" strike="noStrike">
                <a:solidFill>
                  <a:schemeClr val="dk1"/>
                </a:solidFill>
                <a:latin typeface="Calibri"/>
                <a:ea typeface="Calibri"/>
                <a:cs typeface="Calibri"/>
                <a:sym typeface="Calibri"/>
              </a:rPr>
              <a:t>riguroso  combinado con un enfoque mayor</a:t>
            </a:r>
            <a:endParaRPr b="0" i="0" sz="2000" u="none" cap="none" strike="noStrike">
              <a:solidFill>
                <a:schemeClr val="dk1"/>
              </a:solidFill>
              <a:latin typeface="Calibri"/>
              <a:ea typeface="Calibri"/>
              <a:cs typeface="Calibri"/>
              <a:sym typeface="Calibri"/>
            </a:endParaRPr>
          </a:p>
          <a:p>
            <a:pPr indent="-228600" lvl="2" marL="1143000" marR="0" rtl="0" algn="l">
              <a:lnSpc>
                <a:spcPct val="8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Menos actividades </a:t>
            </a:r>
            <a:r>
              <a:rPr lang="en-US"/>
              <a:t>de preparatoria </a:t>
            </a:r>
            <a:r>
              <a:rPr b="0" i="0" lang="en-US" sz="2000" u="none" cap="none" strike="noStrike">
                <a:solidFill>
                  <a:schemeClr val="dk1"/>
                </a:solidFill>
                <a:latin typeface="Calibri"/>
                <a:ea typeface="Calibri"/>
                <a:cs typeface="Calibri"/>
                <a:sym typeface="Calibri"/>
              </a:rPr>
              <a:t>tradicionales </a:t>
            </a:r>
            <a:endParaRPr b="0" i="0" sz="2000" u="none" cap="none" strike="noStrike">
              <a:solidFill>
                <a:schemeClr val="dk1"/>
              </a:solidFill>
              <a:latin typeface="Calibri"/>
              <a:ea typeface="Calibri"/>
              <a:cs typeface="Calibri"/>
              <a:sym typeface="Calibri"/>
            </a:endParaRPr>
          </a:p>
          <a:p>
            <a:pPr indent="-228600" lvl="2" marL="1143000" marR="0" rtl="0" algn="l">
              <a:lnSpc>
                <a:spcPct val="8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Menos estudiantes en las clases</a:t>
            </a:r>
            <a:endParaRPr b="0" i="0" sz="2000" u="none" cap="none" strike="noStrike">
              <a:solidFill>
                <a:schemeClr val="dk1"/>
              </a:solidFill>
              <a:latin typeface="Calibri"/>
              <a:ea typeface="Calibri"/>
              <a:cs typeface="Calibri"/>
              <a:sym typeface="Calibri"/>
            </a:endParaRPr>
          </a:p>
          <a:p>
            <a:pPr indent="-228600" lvl="1" marL="685800" marR="0" rtl="0" algn="l">
              <a:lnSpc>
                <a:spcPct val="80000"/>
              </a:lnSpc>
              <a:spcBef>
                <a:spcPts val="500"/>
              </a:spcBef>
              <a:spcAft>
                <a:spcPts val="0"/>
              </a:spcAft>
              <a:buClr>
                <a:schemeClr val="dk1"/>
              </a:buClr>
              <a:buSzPts val="2400"/>
              <a:buFont typeface="Arial"/>
              <a:buChar char="•"/>
            </a:pPr>
            <a:r>
              <a:rPr lang="en-US"/>
              <a:t>Se necesita</a:t>
            </a:r>
            <a:r>
              <a:rPr b="0" i="0" lang="en-US" sz="2400" u="none" cap="none" strike="noStrike">
                <a:solidFill>
                  <a:schemeClr val="dk1"/>
                </a:solidFill>
                <a:latin typeface="Calibri"/>
                <a:ea typeface="Calibri"/>
                <a:cs typeface="Calibri"/>
                <a:sym typeface="Calibri"/>
              </a:rPr>
              <a:t>:</a:t>
            </a:r>
            <a:endParaRPr/>
          </a:p>
          <a:p>
            <a:pPr indent="-228600" lvl="2" marL="1143000" marR="0" rtl="0" algn="l">
              <a:lnSpc>
                <a:spcPct val="8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Apoyo académico – Periodos de Intervención, Tutoriales antes y después de escuela</a:t>
            </a:r>
            <a:endParaRPr b="0" i="0" sz="2000" u="none" cap="none" strike="noStrike">
              <a:solidFill>
                <a:schemeClr val="dk1"/>
              </a:solidFill>
              <a:latin typeface="Calibri"/>
              <a:ea typeface="Calibri"/>
              <a:cs typeface="Calibri"/>
              <a:sym typeface="Calibri"/>
            </a:endParaRPr>
          </a:p>
          <a:p>
            <a:pPr indent="-228600" lvl="2" marL="1143000" marR="0" rtl="0" algn="l">
              <a:lnSpc>
                <a:spcPct val="8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Profesores fantásticos que conocen de su especialidad y quieren a sus estudiantes</a:t>
            </a:r>
            <a:endParaRPr b="0" i="0" sz="2000" u="none" cap="none" strike="noStrike">
              <a:solidFill>
                <a:schemeClr val="dk1"/>
              </a:solidFill>
              <a:latin typeface="Calibri"/>
              <a:ea typeface="Calibri"/>
              <a:cs typeface="Calibri"/>
              <a:sym typeface="Calibri"/>
            </a:endParaRPr>
          </a:p>
          <a:p>
            <a:pPr indent="-228600" lvl="2" marL="1143000" marR="0" rtl="0" algn="l">
              <a:lnSpc>
                <a:spcPct val="8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Apoyo en casa</a:t>
            </a:r>
            <a:endParaRPr/>
          </a:p>
          <a:p>
            <a:pPr indent="0" lvl="1" marL="457200" marR="0" rtl="0" algn="l">
              <a:lnSpc>
                <a:spcPct val="80000"/>
              </a:lnSpc>
              <a:spcBef>
                <a:spcPts val="50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Asistencia</a:t>
            </a:r>
            <a:endParaRPr b="1" i="0" sz="4400" u="none" cap="none" strike="noStrike">
              <a:solidFill>
                <a:schemeClr val="dk1"/>
              </a:solidFill>
              <a:latin typeface="Calibri"/>
              <a:ea typeface="Calibri"/>
              <a:cs typeface="Calibri"/>
              <a:sym typeface="Calibri"/>
            </a:endParaRPr>
          </a:p>
        </p:txBody>
      </p:sp>
      <p:sp>
        <p:nvSpPr>
          <p:cNvPr id="127" name="Google Shape;12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514350" lvl="0" marL="514350" marR="0" rtl="0" algn="l">
              <a:lnSpc>
                <a:spcPct val="90000"/>
              </a:lnSpc>
              <a:spcBef>
                <a:spcPts val="0"/>
              </a:spcBef>
              <a:spcAft>
                <a:spcPts val="0"/>
              </a:spcAft>
              <a:buClr>
                <a:schemeClr val="dk1"/>
              </a:buClr>
              <a:buSzPts val="2800"/>
              <a:buFont typeface="Calibri"/>
              <a:buChar char="•"/>
            </a:pPr>
            <a:r>
              <a:rPr lang="en-US"/>
              <a:t>Debo</a:t>
            </a:r>
            <a:r>
              <a:rPr b="0" i="0" lang="en-US" sz="2800" u="none" cap="none" strike="noStrike">
                <a:solidFill>
                  <a:schemeClr val="dk1"/>
                </a:solidFill>
                <a:latin typeface="Calibri"/>
                <a:ea typeface="Calibri"/>
                <a:cs typeface="Calibri"/>
                <a:sym typeface="Calibri"/>
              </a:rPr>
              <a:t> asistir 90% del tiempo a la escuela para recibir crédito de mis cursos. </a:t>
            </a:r>
            <a:endParaRPr b="0" i="0" sz="2800" u="none" cap="none" strike="noStrike">
              <a:solidFill>
                <a:schemeClr val="dk1"/>
              </a:solidFill>
              <a:latin typeface="Calibri"/>
              <a:ea typeface="Calibri"/>
              <a:cs typeface="Calibri"/>
              <a:sym typeface="Calibri"/>
            </a:endParaRPr>
          </a:p>
          <a:p>
            <a:pPr indent="-514350" lvl="0" marL="514350" marR="0" rtl="0" algn="l">
              <a:lnSpc>
                <a:spcPct val="90000"/>
              </a:lnSpc>
              <a:spcBef>
                <a:spcPts val="1000"/>
              </a:spcBef>
              <a:spcAft>
                <a:spcPts val="0"/>
              </a:spcAft>
              <a:buClr>
                <a:schemeClr val="dk1"/>
              </a:buClr>
              <a:buSzPts val="2800"/>
              <a:buFont typeface="Calibri"/>
              <a:buChar char="•"/>
            </a:pPr>
            <a:r>
              <a:rPr b="0" i="0" lang="en-US" sz="2800" u="none" cap="none" strike="noStrike">
                <a:solidFill>
                  <a:schemeClr val="dk1"/>
                </a:solidFill>
                <a:latin typeface="Calibri"/>
                <a:ea typeface="Calibri"/>
                <a:cs typeface="Calibri"/>
                <a:sym typeface="Calibri"/>
              </a:rPr>
              <a:t>Tendré cargos con la ley en </a:t>
            </a:r>
            <a:r>
              <a:rPr lang="en-US"/>
              <a:t>mi </a:t>
            </a:r>
            <a:r>
              <a:rPr b="0" i="0" lang="en-US" sz="2800" u="none" cap="none" strike="noStrike">
                <a:solidFill>
                  <a:schemeClr val="dk1"/>
                </a:solidFill>
                <a:latin typeface="Calibri"/>
                <a:ea typeface="Calibri"/>
                <a:cs typeface="Calibri"/>
                <a:sym typeface="Calibri"/>
              </a:rPr>
              <a:t>contra si </a:t>
            </a:r>
            <a:r>
              <a:rPr lang="en-US"/>
              <a:t>falto</a:t>
            </a:r>
            <a:r>
              <a:rPr b="0" i="0" lang="en-US" sz="2800" u="none" cap="none" strike="noStrike">
                <a:solidFill>
                  <a:schemeClr val="dk1"/>
                </a:solidFill>
                <a:latin typeface="Calibri"/>
                <a:ea typeface="Calibri"/>
                <a:cs typeface="Calibri"/>
                <a:sym typeface="Calibri"/>
              </a:rPr>
              <a:t> tres días de escuela durante un periodo de cuatro semanas y las faltas no son justificadas.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6"/>
          <p:cNvSpPr txBox="1"/>
          <p:nvPr>
            <p:ph type="title"/>
          </p:nvPr>
        </p:nvSpPr>
        <p:spPr>
          <a:xfrm>
            <a:off x="755072" y="217345"/>
            <a:ext cx="10515600" cy="927966"/>
          </a:xfrm>
          <a:prstGeom prst="rect">
            <a:avLst/>
          </a:prstGeom>
          <a:noFill/>
          <a:ln>
            <a:noFill/>
          </a:ln>
        </p:spPr>
        <p:txBody>
          <a:bodyPr anchorCtr="0" anchor="ctr" bIns="45700" lIns="91425" spcFirstLastPara="1" rIns="91425" wrap="square" tIns="45700">
            <a:noAutofit/>
          </a:bodyPr>
          <a:lstStyle/>
          <a:p>
            <a:pPr indent="0" lvl="0" marL="0" marR="0" rtl="0" algn="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Asistencia</a:t>
            </a:r>
            <a:endParaRPr b="1" i="0" sz="4400" u="none" cap="none" strike="noStrike">
              <a:solidFill>
                <a:schemeClr val="dk1"/>
              </a:solidFill>
              <a:latin typeface="Calibri"/>
              <a:ea typeface="Calibri"/>
              <a:cs typeface="Calibri"/>
              <a:sym typeface="Calibri"/>
            </a:endParaRPr>
          </a:p>
        </p:txBody>
      </p:sp>
      <p:sp>
        <p:nvSpPr>
          <p:cNvPr id="133" name="Google Shape;133;p6"/>
          <p:cNvSpPr txBox="1"/>
          <p:nvPr>
            <p:ph idx="1" type="body"/>
          </p:nvPr>
        </p:nvSpPr>
        <p:spPr>
          <a:xfrm>
            <a:off x="838200" y="1385454"/>
            <a:ext cx="10515600" cy="4809981"/>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Hay razones muy limitadas para que una falta sea justificada. </a:t>
            </a:r>
            <a:endParaRPr b="0" i="0" sz="2800" u="none" cap="none" strike="noStrike">
              <a:solidFill>
                <a:schemeClr val="dk1"/>
              </a:solidFill>
              <a:latin typeface="Calibri"/>
              <a:ea typeface="Calibri"/>
              <a:cs typeface="Calibri"/>
              <a:sym typeface="Calibri"/>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 Un distrito escolar puede permitir que un estudiante falte a la escuela por:</a:t>
            </a:r>
            <a:endParaRPr/>
          </a:p>
          <a:p>
            <a:pPr indent="-228600" lvl="2" marL="11430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(1) L</a:t>
            </a:r>
            <a:r>
              <a:rPr lang="en-US"/>
              <a:t>a</a:t>
            </a:r>
            <a:r>
              <a:rPr b="0" i="0" lang="en-US" sz="2000" u="none" cap="none" strike="noStrike">
                <a:solidFill>
                  <a:schemeClr val="dk1"/>
                </a:solidFill>
                <a:latin typeface="Calibri"/>
                <a:ea typeface="Calibri"/>
                <a:cs typeface="Calibri"/>
                <a:sym typeface="Calibri"/>
              </a:rPr>
              <a:t>s siguientes </a:t>
            </a:r>
            <a:r>
              <a:rPr lang="en-US"/>
              <a:t>razones</a:t>
            </a:r>
            <a:r>
              <a:rPr b="0" i="0" lang="en-US" sz="2000" u="none" cap="none" strike="noStrike">
                <a:solidFill>
                  <a:schemeClr val="dk1"/>
                </a:solidFill>
                <a:latin typeface="Calibri"/>
                <a:ea typeface="Calibri"/>
                <a:cs typeface="Calibri"/>
                <a:sym typeface="Calibri"/>
              </a:rPr>
              <a:t>, incluyendo viajes: </a:t>
            </a:r>
            <a:endParaRPr/>
          </a:p>
          <a:p>
            <a:pPr indent="-228600" lvl="3" marL="1600200" marR="0" rtl="0" algn="l">
              <a:lnSpc>
                <a:spcPct val="90000"/>
              </a:lnSpc>
              <a:spcBef>
                <a:spcPts val="50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(A) Observar días religiosos; </a:t>
            </a:r>
            <a:endParaRPr/>
          </a:p>
          <a:p>
            <a:pPr indent="-228600" lvl="3" marL="1600200" marR="0" rtl="0" algn="l">
              <a:lnSpc>
                <a:spcPct val="90000"/>
              </a:lnSpc>
              <a:spcBef>
                <a:spcPts val="50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(B) Asistir a una cita obligatoria a corte; </a:t>
            </a:r>
            <a:endParaRPr/>
          </a:p>
          <a:p>
            <a:pPr indent="-228600" lvl="3" marL="1600200" marR="0" rtl="0" algn="l">
              <a:lnSpc>
                <a:spcPct val="90000"/>
              </a:lnSpc>
              <a:spcBef>
                <a:spcPts val="50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(C) Asistir a una oficina gubernamental para tramitar documentos en conexión con la solicitud de ciudadanía estadounidense del estudiante; </a:t>
            </a:r>
            <a:endParaRPr/>
          </a:p>
          <a:p>
            <a:pPr indent="-228600" lvl="3" marL="1600200" marR="0" rtl="0" algn="l">
              <a:lnSpc>
                <a:spcPct val="90000"/>
              </a:lnSpc>
              <a:spcBef>
                <a:spcPts val="50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(D) Tomar parte en una ceremonia de juramento de naturalización de los Estados Unidos; o </a:t>
            </a:r>
            <a:endParaRPr/>
          </a:p>
          <a:p>
            <a:pPr indent="-228600" lvl="3" marL="1600200" marR="0" rtl="0" algn="l">
              <a:lnSpc>
                <a:spcPct val="90000"/>
              </a:lnSpc>
              <a:spcBef>
                <a:spcPts val="50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(E) Servir como empleado de elecciones; o </a:t>
            </a:r>
            <a:endParaRPr/>
          </a:p>
          <a:p>
            <a:pPr indent="-228600" lvl="2" marL="11430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(2) Una cita médica mientras que la ausencia sea temporal y el estudiante empiece o regrese a clases el mismo día de la cita. </a:t>
            </a:r>
            <a:endParaRPr/>
          </a:p>
          <a:p>
            <a:pPr indent="-228600" lvl="2" marL="11430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(3) Un distrito escolar puede justificar faltas que sean resultados de enfermedades.</a:t>
            </a:r>
            <a:endParaRPr b="0" i="0" sz="20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Yellow">
      <a:dk1>
        <a:srgbClr val="000000"/>
      </a:dk1>
      <a:lt1>
        <a:srgbClr val="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Martin Conrardy</dc:creator>
</cp:coreProperties>
</file>